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  <p:sldMasterId id="214748372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269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573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919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26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99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730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03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05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286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796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3432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5943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3513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1982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242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5566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7634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0794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3762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676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43364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529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8675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5756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0644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75165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2262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51090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7284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98294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9873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84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244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B7B5-2178-4DB8-AEA9-65F2B4B49EBE}" type="datetimeFigureOut">
              <a:rPr lang="en-IN" smtClean="0"/>
              <a:t>25-07-2022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426AA7-212D-4587-9B51-10A98D1E2C4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42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list-methods-python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append-extend-python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eksforgeeks.org/python-list-remove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Data Types in Python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IN" dirty="0" smtClean="0"/>
              <a:t>Unit-3&amp;4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991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types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	Every value in Python has a </a:t>
            </a:r>
            <a:r>
              <a:rPr lang="en-US" dirty="0" err="1" smtClean="0"/>
              <a:t>datatype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C00000"/>
                </a:solidFill>
              </a:rPr>
              <a:t>Since everything is an object in Python programming, data types are actually classes </a:t>
            </a:r>
            <a:r>
              <a:rPr lang="en-US" dirty="0" smtClean="0">
                <a:solidFill>
                  <a:srgbClr val="00B050"/>
                </a:solidFill>
              </a:rPr>
              <a:t>and variables are instance (object) of these classes</a:t>
            </a:r>
            <a:r>
              <a:rPr lang="en-US" dirty="0" smtClean="0"/>
              <a:t>. Some of the </a:t>
            </a:r>
            <a:r>
              <a:rPr lang="en-US" dirty="0" err="1" smtClean="0"/>
              <a:t>datatypes</a:t>
            </a:r>
            <a:r>
              <a:rPr lang="en-US" dirty="0" smtClean="0"/>
              <a:t> in Python are:-</a:t>
            </a:r>
          </a:p>
          <a:p>
            <a:pPr algn="just"/>
            <a:r>
              <a:rPr lang="en-US" dirty="0" smtClean="0"/>
              <a:t>Python Numbers</a:t>
            </a:r>
          </a:p>
          <a:p>
            <a:pPr algn="just"/>
            <a:r>
              <a:rPr lang="en-US" dirty="0" smtClean="0"/>
              <a:t>Python Strings</a:t>
            </a:r>
          </a:p>
          <a:p>
            <a:pPr algn="just"/>
            <a:r>
              <a:rPr lang="en-US" dirty="0" smtClean="0"/>
              <a:t>Python List</a:t>
            </a:r>
          </a:p>
          <a:p>
            <a:pPr algn="just"/>
            <a:r>
              <a:rPr lang="en-US" dirty="0" smtClean="0"/>
              <a:t>Python Tuple</a:t>
            </a:r>
          </a:p>
          <a:p>
            <a:pPr algn="just"/>
            <a:r>
              <a:rPr lang="en-US" dirty="0" smtClean="0"/>
              <a:t>Python Dictionary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261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Number Data Type in Python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/>
            <a:r>
              <a:rPr lang="en-US" dirty="0" smtClean="0"/>
              <a:t>Python supports </a:t>
            </a:r>
            <a:r>
              <a:rPr lang="en-US" dirty="0" smtClean="0">
                <a:solidFill>
                  <a:srgbClr val="C00000"/>
                </a:solidFill>
              </a:rPr>
              <a:t>integers, floating point numbers and complex numbers. </a:t>
            </a:r>
            <a:r>
              <a:rPr lang="en-US" dirty="0" smtClean="0"/>
              <a:t>They are defined as </a:t>
            </a:r>
            <a:r>
              <a:rPr lang="en-US" dirty="0" err="1" smtClean="0"/>
              <a:t>int</a:t>
            </a:r>
            <a:r>
              <a:rPr lang="en-US" dirty="0" smtClean="0"/>
              <a:t>, float and complex class in Python.</a:t>
            </a:r>
          </a:p>
          <a:p>
            <a:pPr algn="just" fontAlgn="base"/>
            <a:r>
              <a:rPr lang="en-US" dirty="0" smtClean="0"/>
              <a:t>Integers and floating points are separated by the presence or absence of a decimal point. 5 is integer whereas 5.0 is a floating point number.</a:t>
            </a:r>
          </a:p>
          <a:p>
            <a:pPr algn="just" fontAlgn="base"/>
            <a:r>
              <a:rPr lang="en-US" dirty="0" smtClean="0"/>
              <a:t>Complex numbers are written in the form, x + </a:t>
            </a:r>
            <a:r>
              <a:rPr lang="en-US" dirty="0" err="1" smtClean="0"/>
              <a:t>yj</a:t>
            </a:r>
            <a:r>
              <a:rPr lang="en-US" dirty="0" smtClean="0"/>
              <a:t>, where x is the real part and y is the imaginary part.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25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Number Data Type in Python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We can use the </a:t>
            </a:r>
            <a:r>
              <a:rPr lang="en-US" dirty="0" smtClean="0">
                <a:solidFill>
                  <a:srgbClr val="00B050"/>
                </a:solidFill>
              </a:rPr>
              <a:t>type()</a:t>
            </a:r>
            <a:r>
              <a:rPr lang="en-US" dirty="0" smtClean="0"/>
              <a:t> function to know which class a variable or a value belongs to and </a:t>
            </a:r>
            <a:r>
              <a:rPr lang="en-US" dirty="0" err="1" smtClean="0">
                <a:solidFill>
                  <a:srgbClr val="C00000"/>
                </a:solidFill>
              </a:rPr>
              <a:t>isinstance</a:t>
            </a:r>
            <a:r>
              <a:rPr lang="en-US" dirty="0" smtClean="0">
                <a:solidFill>
                  <a:srgbClr val="C00000"/>
                </a:solidFill>
              </a:rPr>
              <a:t>()</a:t>
            </a:r>
            <a:r>
              <a:rPr lang="en-US" dirty="0" smtClean="0"/>
              <a:t> function to check if it belongs to a particular class.</a:t>
            </a:r>
            <a:endParaRPr lang="en-US" dirty="0"/>
          </a:p>
        </p:txBody>
      </p:sp>
      <p:pic>
        <p:nvPicPr>
          <p:cNvPr id="1027" name="Picture 3" descr="C:\Users\ADEVEN\Desktop\BSc Computer Science\Problem Solving using computer\numbersystemprefixinpyth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3886200"/>
            <a:ext cx="3581400" cy="2622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076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953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List is </a:t>
            </a:r>
            <a:r>
              <a:rPr lang="en-US" dirty="0" smtClean="0">
                <a:solidFill>
                  <a:srgbClr val="C00000"/>
                </a:solidFill>
              </a:rPr>
              <a:t>an ordered sequence of items</a:t>
            </a:r>
            <a:r>
              <a:rPr lang="en-US" dirty="0" smtClean="0"/>
              <a:t>. All the items in a list do not need to be of the same type.</a:t>
            </a:r>
          </a:p>
          <a:p>
            <a:pPr algn="just"/>
            <a:r>
              <a:rPr lang="en-US" b="1" dirty="0" smtClean="0"/>
              <a:t>List</a:t>
            </a:r>
            <a:r>
              <a:rPr lang="en-US" dirty="0" smtClean="0"/>
              <a:t> is a </a:t>
            </a:r>
            <a:r>
              <a:rPr lang="en-US" dirty="0" smtClean="0">
                <a:solidFill>
                  <a:srgbClr val="00B050"/>
                </a:solidFill>
              </a:rPr>
              <a:t>collection which is ordered and changeable</a:t>
            </a:r>
            <a:r>
              <a:rPr lang="en-US" dirty="0" smtClean="0"/>
              <a:t>. It </a:t>
            </a:r>
            <a:r>
              <a:rPr lang="en-US" dirty="0" smtClean="0">
                <a:solidFill>
                  <a:srgbClr val="0070C0"/>
                </a:solidFill>
              </a:rPr>
              <a:t>allows duplicate members</a:t>
            </a:r>
            <a:r>
              <a:rPr lang="en-US" dirty="0" smtClean="0"/>
              <a:t>.</a:t>
            </a:r>
          </a:p>
          <a:p>
            <a:pPr algn="just" fontAlgn="base"/>
            <a:r>
              <a:rPr lang="en-US" dirty="0" smtClean="0"/>
              <a:t>In Python programming, a list </a:t>
            </a:r>
            <a:r>
              <a:rPr lang="en-US" dirty="0" smtClean="0">
                <a:solidFill>
                  <a:srgbClr val="C00000"/>
                </a:solidFill>
              </a:rPr>
              <a:t>is created by placing all the items (elements) inside a square bracket [ ], separated by commas</a:t>
            </a:r>
            <a:r>
              <a:rPr lang="en-US" dirty="0" smtClean="0"/>
              <a:t>.</a:t>
            </a:r>
          </a:p>
          <a:p>
            <a:pPr algn="just" fontAlgn="base"/>
            <a:r>
              <a:rPr lang="en-US" dirty="0" smtClean="0"/>
              <a:t>It can have any number of items and they may be </a:t>
            </a:r>
            <a:r>
              <a:rPr lang="en-US" dirty="0" smtClean="0">
                <a:solidFill>
                  <a:srgbClr val="7030A0"/>
                </a:solidFill>
              </a:rPr>
              <a:t>of different types (integer, float, string </a:t>
            </a:r>
            <a:r>
              <a:rPr lang="en-US" dirty="0" smtClean="0"/>
              <a:t>etc.).</a:t>
            </a:r>
          </a:p>
          <a:p>
            <a:pPr algn="just" fontAlgn="base"/>
            <a:r>
              <a:rPr lang="en-US" dirty="0" smtClean="0">
                <a:solidFill>
                  <a:srgbClr val="C00000"/>
                </a:solidFill>
              </a:rPr>
              <a:t>Lists are mutable,</a:t>
            </a:r>
            <a:r>
              <a:rPr lang="en-US" dirty="0" smtClean="0"/>
              <a:t> and hence, they can be altered even after their creation.</a:t>
            </a:r>
          </a:p>
          <a:p>
            <a:pPr algn="just" fontAlgn="base"/>
            <a:r>
              <a:rPr lang="en-US" dirty="0" smtClean="0"/>
              <a:t>We can use the index operator [] to access an item in a list. </a:t>
            </a:r>
            <a:r>
              <a:rPr lang="en-US" dirty="0" smtClean="0">
                <a:solidFill>
                  <a:srgbClr val="C00000"/>
                </a:solidFill>
              </a:rPr>
              <a:t>Index starts from 0. So, a list having 5 elements will have index from 0 to 4</a:t>
            </a:r>
            <a:r>
              <a:rPr lang="en-US" dirty="0" smtClean="0"/>
              <a:t>.</a:t>
            </a:r>
          </a:p>
          <a:p>
            <a:pPr algn="just" fontAlgn="base"/>
            <a:endParaRPr lang="en-US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26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e.g.</a:t>
            </a:r>
          </a:p>
          <a:p>
            <a:pPr fontAlgn="base">
              <a:buNone/>
            </a:pPr>
            <a:r>
              <a:rPr lang="en-US" dirty="0" smtClean="0"/>
              <a:t># empty list</a:t>
            </a:r>
          </a:p>
          <a:p>
            <a:pPr fontAlgn="base">
              <a:buNone/>
            </a:pPr>
            <a:r>
              <a:rPr lang="en-US" dirty="0" err="1" smtClean="0"/>
              <a:t>my_list</a:t>
            </a:r>
            <a:r>
              <a:rPr lang="en-US" dirty="0" smtClean="0"/>
              <a:t> = []</a:t>
            </a:r>
          </a:p>
          <a:p>
            <a:pPr fontAlgn="base">
              <a:buNone/>
            </a:pPr>
            <a:r>
              <a:rPr lang="en-US" dirty="0" smtClean="0"/>
              <a:t># list of integers</a:t>
            </a:r>
          </a:p>
          <a:p>
            <a:pPr fontAlgn="base">
              <a:buNone/>
            </a:pPr>
            <a:r>
              <a:rPr lang="en-US" dirty="0" err="1" smtClean="0"/>
              <a:t>my_list</a:t>
            </a:r>
            <a:r>
              <a:rPr lang="en-US" dirty="0" smtClean="0"/>
              <a:t> = [1, 2, 3]</a:t>
            </a:r>
          </a:p>
          <a:p>
            <a:pPr fontAlgn="base">
              <a:buNone/>
            </a:pPr>
            <a:r>
              <a:rPr lang="en-US" dirty="0" smtClean="0"/>
              <a:t># list with mixed </a:t>
            </a:r>
            <a:r>
              <a:rPr lang="en-US" dirty="0" err="1" smtClean="0"/>
              <a:t>datatypes</a:t>
            </a:r>
            <a:endParaRPr lang="en-US" dirty="0" smtClean="0"/>
          </a:p>
          <a:p>
            <a:pPr fontAlgn="base">
              <a:buNone/>
            </a:pPr>
            <a:r>
              <a:rPr lang="en-US" dirty="0" err="1" smtClean="0"/>
              <a:t>my_list</a:t>
            </a:r>
            <a:r>
              <a:rPr lang="en-US" dirty="0" smtClean="0"/>
              <a:t> = [1, "Hello", 3.4]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902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Also, a list can even have another list as an item. This is called nested list.</a:t>
            </a:r>
          </a:p>
          <a:p>
            <a:pPr>
              <a:buNone/>
            </a:pPr>
            <a:r>
              <a:rPr lang="en-US" dirty="0" smtClean="0"/>
              <a:t>e.g.</a:t>
            </a:r>
          </a:p>
          <a:p>
            <a:pPr>
              <a:buNone/>
            </a:pPr>
            <a:r>
              <a:rPr lang="en-US" dirty="0" smtClean="0"/>
              <a:t># nested list </a:t>
            </a:r>
          </a:p>
          <a:p>
            <a:pPr>
              <a:buNone/>
            </a:pPr>
            <a:r>
              <a:rPr lang="en-US" dirty="0" err="1" smtClean="0"/>
              <a:t>my_list</a:t>
            </a:r>
            <a:r>
              <a:rPr lang="en-US" dirty="0" smtClean="0"/>
              <a:t> = ["mouse", [8, 4, 6], ['a']]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04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elements to a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Using append():</a:t>
            </a:r>
          </a:p>
          <a:p>
            <a:pPr lvl="1" algn="just"/>
            <a:r>
              <a:rPr lang="en-US" dirty="0" smtClean="0"/>
              <a:t>Elements can be added to the List by using built-in </a:t>
            </a:r>
            <a:r>
              <a:rPr lang="en-US" b="1" dirty="0" smtClean="0">
                <a:hlinkClick r:id="rId2"/>
              </a:rPr>
              <a:t>append()</a:t>
            </a:r>
            <a:r>
              <a:rPr lang="en-US" dirty="0" smtClean="0"/>
              <a:t> function. </a:t>
            </a:r>
          </a:p>
          <a:p>
            <a:pPr lvl="1" algn="just"/>
            <a:r>
              <a:rPr lang="en-US" b="1" dirty="0" smtClean="0">
                <a:solidFill>
                  <a:srgbClr val="7030A0"/>
                </a:solidFill>
              </a:rPr>
              <a:t>Only one element </a:t>
            </a:r>
            <a:r>
              <a:rPr lang="en-US" dirty="0" smtClean="0">
                <a:solidFill>
                  <a:srgbClr val="00B050"/>
                </a:solidFill>
              </a:rPr>
              <a:t>at a time can be added to the list by using append() method</a:t>
            </a:r>
            <a:r>
              <a:rPr lang="en-US" dirty="0" smtClean="0"/>
              <a:t>, for addition of multiple elements with the append() method, loops are used.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28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elements to a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Using insert() method:</a:t>
            </a:r>
          </a:p>
          <a:p>
            <a:pPr lvl="1" algn="just"/>
            <a:r>
              <a:rPr lang="en-US" dirty="0" smtClean="0">
                <a:solidFill>
                  <a:srgbClr val="0070C0"/>
                </a:solidFill>
              </a:rPr>
              <a:t>append() method only works for addition of elements at the end of the List</a:t>
            </a:r>
            <a:r>
              <a:rPr lang="en-US" dirty="0" smtClean="0"/>
              <a:t>, </a:t>
            </a:r>
            <a:r>
              <a:rPr lang="en-US" b="1" i="1" dirty="0" smtClean="0">
                <a:solidFill>
                  <a:srgbClr val="00B050"/>
                </a:solidFill>
              </a:rPr>
              <a:t>for addition of element at the desired position, insert() </a:t>
            </a:r>
            <a:r>
              <a:rPr lang="en-US" dirty="0" smtClean="0"/>
              <a:t>method is used.</a:t>
            </a:r>
          </a:p>
          <a:p>
            <a:pPr lvl="1" algn="just"/>
            <a:r>
              <a:rPr lang="en-US" dirty="0" smtClean="0"/>
              <a:t> Unlike append() which takes only one argument, </a:t>
            </a:r>
            <a:r>
              <a:rPr lang="en-US" dirty="0" smtClean="0">
                <a:solidFill>
                  <a:srgbClr val="FF0000"/>
                </a:solidFill>
              </a:rPr>
              <a:t>insert() method requires two arguments(position, value)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87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elements to a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Using extend() method:</a:t>
            </a:r>
          </a:p>
          <a:p>
            <a:pPr lvl="1" algn="just"/>
            <a:r>
              <a:rPr lang="en-US" dirty="0" smtClean="0"/>
              <a:t> </a:t>
            </a:r>
            <a:r>
              <a:rPr lang="en-US" b="1" dirty="0" smtClean="0">
                <a:hlinkClick r:id="rId2"/>
              </a:rPr>
              <a:t>extend()</a:t>
            </a:r>
            <a:r>
              <a:rPr lang="en-US" dirty="0" smtClean="0"/>
              <a:t>, this method is used to add multiple elements at the same time at the end of the list.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73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Access elements from a list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We can use the index operator [] to access an item in a list. </a:t>
            </a:r>
            <a:r>
              <a:rPr lang="en-US" dirty="0" smtClean="0">
                <a:solidFill>
                  <a:srgbClr val="C00000"/>
                </a:solidFill>
              </a:rPr>
              <a:t>Index starts from 0. So, a list having 5 elements will have index from 0 to 4</a:t>
            </a:r>
            <a:r>
              <a:rPr lang="en-US" dirty="0" smtClean="0"/>
              <a:t>.</a:t>
            </a:r>
          </a:p>
          <a:p>
            <a:pPr algn="just" fontAlgn="base"/>
            <a:r>
              <a:rPr lang="en-US" dirty="0" smtClean="0"/>
              <a:t>Trying to access an element other that this will raise an </a:t>
            </a:r>
            <a:r>
              <a:rPr lang="en-US" dirty="0" err="1" smtClean="0"/>
              <a:t>IndexError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0070C0"/>
                </a:solidFill>
              </a:rPr>
              <a:t>The index must be an integer.</a:t>
            </a:r>
            <a:r>
              <a:rPr lang="en-US" dirty="0" smtClean="0"/>
              <a:t> We can't use float or other types, this will result into </a:t>
            </a:r>
            <a:r>
              <a:rPr lang="en-US" dirty="0" err="1" smtClean="0"/>
              <a:t>TypeError</a:t>
            </a:r>
            <a:r>
              <a:rPr lang="en-US" dirty="0" smtClean="0"/>
              <a:t>.</a:t>
            </a:r>
          </a:p>
          <a:p>
            <a:pPr algn="just" fontAlgn="base"/>
            <a:r>
              <a:rPr lang="en-US" dirty="0" smtClean="0"/>
              <a:t>Nested list are accessed using nested indexing.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5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Access elements from a list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66801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Negative Indexing:</a:t>
            </a:r>
          </a:p>
          <a:p>
            <a:pPr lvl="1" algn="just"/>
            <a:r>
              <a:rPr lang="en-US" dirty="0" smtClean="0"/>
              <a:t>In Python, </a:t>
            </a:r>
            <a:r>
              <a:rPr lang="en-US" dirty="0" smtClean="0">
                <a:solidFill>
                  <a:srgbClr val="C00000"/>
                </a:solidFill>
              </a:rPr>
              <a:t>negative sequence indexes represent positions from the end of the array</a:t>
            </a:r>
            <a:r>
              <a:rPr lang="en-US" dirty="0" smtClean="0"/>
              <a:t>.</a:t>
            </a:r>
          </a:p>
          <a:p>
            <a:pPr lvl="1" algn="just"/>
            <a:r>
              <a:rPr lang="en-US" dirty="0" smtClean="0">
                <a:solidFill>
                  <a:srgbClr val="00B050"/>
                </a:solidFill>
              </a:rPr>
              <a:t>Negative indexing means beginning from the end</a:t>
            </a:r>
            <a:r>
              <a:rPr lang="en-US" dirty="0" smtClean="0"/>
              <a:t>, -1 refers to the last item, -2 refers to the second last item etc</a:t>
            </a:r>
          </a:p>
          <a:p>
            <a:pPr fontAlgn="base"/>
            <a:r>
              <a:rPr lang="en-US" dirty="0" smtClean="0"/>
              <a:t>E.g. </a:t>
            </a:r>
            <a:r>
              <a:rPr lang="en-US" dirty="0" err="1" smtClean="0"/>
              <a:t>my_list</a:t>
            </a:r>
            <a:r>
              <a:rPr lang="en-US" dirty="0" smtClean="0"/>
              <a:t> = ['</a:t>
            </a:r>
            <a:r>
              <a:rPr lang="en-US" dirty="0" err="1" smtClean="0"/>
              <a:t>p','r','o','b','e</a:t>
            </a:r>
            <a:r>
              <a:rPr lang="en-US" dirty="0" smtClean="0"/>
              <a:t>']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C:\Users\ADEVEN\Desktop\BSc Computer Science\Problem Solving using computer\indexinginlis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1189" y="4343400"/>
            <a:ext cx="5888037" cy="2400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800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elements from the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Using remove() method:</a:t>
            </a:r>
          </a:p>
          <a:p>
            <a:pPr lvl="1" algn="just"/>
            <a:r>
              <a:rPr lang="en-US" dirty="0" smtClean="0"/>
              <a:t>Elements can be removed from the List by using built-in </a:t>
            </a:r>
            <a:r>
              <a:rPr lang="en-US" b="1" dirty="0" smtClean="0">
                <a:hlinkClick r:id="rId2"/>
              </a:rPr>
              <a:t>remove()</a:t>
            </a:r>
            <a:r>
              <a:rPr lang="en-US" dirty="0" smtClean="0"/>
              <a:t> function but an Error arises if element doesn’t exist in the set.</a:t>
            </a:r>
          </a:p>
          <a:p>
            <a:pPr lvl="1" algn="just"/>
            <a:r>
              <a:rPr lang="en-US" dirty="0" smtClean="0"/>
              <a:t> </a:t>
            </a:r>
            <a:r>
              <a:rPr lang="en-US" dirty="0" smtClean="0">
                <a:hlinkClick r:id="rId2"/>
              </a:rPr>
              <a:t>Remove()</a:t>
            </a:r>
            <a:r>
              <a:rPr lang="en-US" dirty="0" smtClean="0"/>
              <a:t> method only removes one element at a time, to remove range of elements, </a:t>
            </a:r>
            <a:r>
              <a:rPr lang="en-US" dirty="0" err="1" smtClean="0"/>
              <a:t>iterator</a:t>
            </a:r>
            <a:r>
              <a:rPr lang="en-US" dirty="0" smtClean="0"/>
              <a:t> is used. </a:t>
            </a:r>
            <a:r>
              <a:rPr lang="en-US" dirty="0" smtClean="0">
                <a:solidFill>
                  <a:srgbClr val="C00000"/>
                </a:solidFill>
              </a:rPr>
              <a:t>remove() method is used to remove the given item</a:t>
            </a:r>
            <a:r>
              <a:rPr lang="en-US" dirty="0" smtClean="0"/>
              <a:t>.</a:t>
            </a:r>
          </a:p>
          <a:p>
            <a:pPr lvl="1" algn="just"/>
            <a:r>
              <a:rPr lang="en-US" dirty="0" smtClean="0"/>
              <a:t>If a list contains duplicate elements, the remove() method only removes the first matching element.</a:t>
            </a:r>
          </a:p>
          <a:p>
            <a:pPr lvl="1" algn="just"/>
            <a:r>
              <a:rPr lang="en-US" dirty="0" smtClean="0">
                <a:solidFill>
                  <a:srgbClr val="FF0000"/>
                </a:solidFill>
              </a:rPr>
              <a:t>The syntax of the remove() method is:</a:t>
            </a:r>
          </a:p>
          <a:p>
            <a:pPr lvl="2">
              <a:buNone/>
            </a:pPr>
            <a:r>
              <a:rPr lang="en-US" b="1" dirty="0" err="1" smtClean="0">
                <a:solidFill>
                  <a:srgbClr val="00B050"/>
                </a:solidFill>
              </a:rPr>
              <a:t>list.remove</a:t>
            </a:r>
            <a:r>
              <a:rPr lang="en-US" b="1" dirty="0" smtClean="0">
                <a:solidFill>
                  <a:srgbClr val="00B050"/>
                </a:solidFill>
              </a:rPr>
              <a:t>(element)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8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elements from the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The syntax of the pop() method is:</a:t>
            </a:r>
          </a:p>
          <a:p>
            <a:pPr algn="just">
              <a:buNone/>
            </a:pPr>
            <a:r>
              <a:rPr lang="en-US" dirty="0" smtClean="0"/>
              <a:t>			</a:t>
            </a:r>
            <a:r>
              <a:rPr lang="en-US" dirty="0" smtClean="0">
                <a:solidFill>
                  <a:srgbClr val="C00000"/>
                </a:solidFill>
              </a:rPr>
              <a:t>list.pop(index)</a:t>
            </a:r>
          </a:p>
          <a:p>
            <a:pPr algn="just" fontAlgn="base"/>
            <a:r>
              <a:rPr lang="en-US" dirty="0" smtClean="0"/>
              <a:t>The pop() method takes a single argument (index).</a:t>
            </a:r>
          </a:p>
          <a:p>
            <a:pPr algn="just" fontAlgn="base"/>
            <a:r>
              <a:rPr lang="en-US" dirty="0" smtClean="0"/>
              <a:t>The argument passed to the method is optional. </a:t>
            </a:r>
            <a:r>
              <a:rPr lang="en-US" dirty="0" smtClean="0">
                <a:solidFill>
                  <a:srgbClr val="00B050"/>
                </a:solidFill>
              </a:rPr>
              <a:t>If not passed, the default index </a:t>
            </a:r>
            <a:r>
              <a:rPr lang="en-US" b="1" dirty="0" smtClean="0">
                <a:solidFill>
                  <a:srgbClr val="00B050"/>
                </a:solidFill>
              </a:rPr>
              <a:t>-1</a:t>
            </a:r>
            <a:r>
              <a:rPr lang="en-US" dirty="0" smtClean="0">
                <a:solidFill>
                  <a:srgbClr val="00B050"/>
                </a:solidFill>
              </a:rPr>
              <a:t> is passed as an argument </a:t>
            </a:r>
            <a:r>
              <a:rPr lang="en-US" dirty="0" smtClean="0"/>
              <a:t>(index of the last item).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4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elements from the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del[a : b]</a:t>
            </a:r>
            <a:r>
              <a:rPr lang="en-US" dirty="0" smtClean="0"/>
              <a:t> :-</a:t>
            </a:r>
          </a:p>
          <a:p>
            <a:pPr lvl="1" algn="just"/>
            <a:r>
              <a:rPr lang="en-US" dirty="0" smtClean="0"/>
              <a:t> This method </a:t>
            </a:r>
            <a:r>
              <a:rPr lang="en-US" b="1" dirty="0" smtClean="0">
                <a:solidFill>
                  <a:srgbClr val="C00000"/>
                </a:solidFill>
              </a:rPr>
              <a:t>deletes all the elements in range</a:t>
            </a:r>
            <a:r>
              <a:rPr lang="en-US" dirty="0" smtClean="0">
                <a:solidFill>
                  <a:srgbClr val="C00000"/>
                </a:solidFill>
              </a:rPr>
              <a:t> </a:t>
            </a:r>
            <a:r>
              <a:rPr lang="en-US" dirty="0" smtClean="0"/>
              <a:t>starting from index ‘a’ till ‘b’ mentioned in arguments.</a:t>
            </a:r>
          </a:p>
          <a:p>
            <a:pPr lvl="1" algn="just">
              <a:buNone/>
            </a:pPr>
            <a:r>
              <a:rPr lang="en-US" dirty="0" smtClean="0"/>
              <a:t>a=[1,2,3,4,5]</a:t>
            </a:r>
          </a:p>
          <a:p>
            <a:pPr lvl="1" algn="just">
              <a:buNone/>
            </a:pPr>
            <a:r>
              <a:rPr lang="en-US" dirty="0" smtClean="0"/>
              <a:t>del a[0:3]</a:t>
            </a:r>
          </a:p>
          <a:p>
            <a:pPr lvl="1" algn="just">
              <a:buNone/>
            </a:pPr>
            <a:r>
              <a:rPr lang="en-US" dirty="0" smtClean="0"/>
              <a:t>print(a)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2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Slicing of a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print a specific range of elements from the list, we use Slice operation. </a:t>
            </a:r>
            <a:r>
              <a:rPr lang="en-US" dirty="0" smtClean="0">
                <a:solidFill>
                  <a:srgbClr val="C00000"/>
                </a:solidFill>
              </a:rPr>
              <a:t>Slice operation is performed on Lists with the use of colon(:)</a:t>
            </a:r>
            <a:r>
              <a:rPr lang="en-US" dirty="0" smtClean="0"/>
              <a:t>. </a:t>
            </a:r>
          </a:p>
          <a:p>
            <a:r>
              <a:rPr lang="en-US" dirty="0" smtClean="0"/>
              <a:t>To print elements from </a:t>
            </a:r>
            <a:r>
              <a:rPr lang="en-US" dirty="0" smtClean="0">
                <a:solidFill>
                  <a:srgbClr val="00B050"/>
                </a:solidFill>
              </a:rPr>
              <a:t>beginning to a range </a:t>
            </a:r>
            <a:r>
              <a:rPr lang="en-US" dirty="0" smtClean="0"/>
              <a:t>use </a:t>
            </a:r>
            <a:r>
              <a:rPr lang="en-US" dirty="0" smtClean="0">
                <a:solidFill>
                  <a:srgbClr val="FF0000"/>
                </a:solidFill>
              </a:rPr>
              <a:t>[:Index], </a:t>
            </a:r>
          </a:p>
          <a:p>
            <a:r>
              <a:rPr lang="en-US" dirty="0" smtClean="0"/>
              <a:t>to print </a:t>
            </a:r>
            <a:r>
              <a:rPr lang="en-US" dirty="0" smtClean="0">
                <a:solidFill>
                  <a:srgbClr val="C00000"/>
                </a:solidFill>
              </a:rPr>
              <a:t>elements from end </a:t>
            </a:r>
            <a:r>
              <a:rPr lang="en-US" dirty="0" smtClean="0"/>
              <a:t>use </a:t>
            </a:r>
            <a:r>
              <a:rPr lang="en-US" dirty="0" smtClean="0">
                <a:solidFill>
                  <a:srgbClr val="0070C0"/>
                </a:solidFill>
              </a:rPr>
              <a:t>[:-Index]</a:t>
            </a:r>
            <a:r>
              <a:rPr lang="en-US" dirty="0" smtClean="0"/>
              <a:t>,</a:t>
            </a:r>
          </a:p>
          <a:p>
            <a:r>
              <a:rPr lang="en-US" dirty="0" smtClean="0"/>
              <a:t> to print elements from </a:t>
            </a:r>
            <a:r>
              <a:rPr lang="en-US" dirty="0" smtClean="0">
                <a:solidFill>
                  <a:srgbClr val="00B050"/>
                </a:solidFill>
              </a:rPr>
              <a:t>specific Index till the end</a:t>
            </a:r>
            <a:r>
              <a:rPr lang="en-US" dirty="0" smtClean="0"/>
              <a:t> use </a:t>
            </a:r>
            <a:r>
              <a:rPr lang="en-US" dirty="0" smtClean="0">
                <a:solidFill>
                  <a:srgbClr val="C00000"/>
                </a:solidFill>
              </a:rPr>
              <a:t>[Index:]</a:t>
            </a:r>
            <a:r>
              <a:rPr lang="en-US" dirty="0" smtClean="0"/>
              <a:t>, </a:t>
            </a:r>
          </a:p>
          <a:p>
            <a:r>
              <a:rPr lang="en-US" dirty="0" smtClean="0"/>
              <a:t>to print elements within a range, use [Start </a:t>
            </a:r>
            <a:r>
              <a:rPr lang="en-US" dirty="0" err="1" smtClean="0"/>
              <a:t>Index:End</a:t>
            </a:r>
            <a:r>
              <a:rPr lang="en-US" dirty="0" smtClean="0"/>
              <a:t> Index] and </a:t>
            </a:r>
          </a:p>
          <a:p>
            <a:r>
              <a:rPr lang="en-US" dirty="0" smtClean="0"/>
              <a:t>to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print whole List with the use of slicing operation,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use [:]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Further, </a:t>
            </a:r>
            <a:r>
              <a:rPr lang="en-US" dirty="0" smtClean="0">
                <a:solidFill>
                  <a:srgbClr val="00B0F0"/>
                </a:solidFill>
              </a:rPr>
              <a:t>to print whole List in reverse order, use [::-1].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4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Methods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 smtClean="0"/>
              <a:t> </a:t>
            </a:r>
            <a:r>
              <a:rPr lang="en-US" b="1" dirty="0" err="1" smtClean="0"/>
              <a:t>len</a:t>
            </a:r>
            <a:r>
              <a:rPr lang="en-US" b="1" dirty="0" smtClean="0"/>
              <a:t>()</a:t>
            </a:r>
            <a:r>
              <a:rPr lang="en-US" dirty="0" smtClean="0"/>
              <a:t> :- This function returns the </a:t>
            </a:r>
            <a:r>
              <a:rPr lang="en-US" b="1" dirty="0" smtClean="0"/>
              <a:t>length</a:t>
            </a:r>
            <a:r>
              <a:rPr lang="en-US" dirty="0" smtClean="0"/>
              <a:t> of list.</a:t>
            </a:r>
          </a:p>
          <a:p>
            <a:pPr fontAlgn="base"/>
            <a:r>
              <a:rPr lang="en-US" b="1" dirty="0" smtClean="0"/>
              <a:t>min()</a:t>
            </a:r>
            <a:r>
              <a:rPr lang="en-US" dirty="0" smtClean="0"/>
              <a:t> :- This function returns the minimum element of list.</a:t>
            </a:r>
          </a:p>
          <a:p>
            <a:pPr fontAlgn="base"/>
            <a:r>
              <a:rPr lang="en-US" b="1" dirty="0" smtClean="0"/>
              <a:t>max()</a:t>
            </a:r>
            <a:r>
              <a:rPr lang="en-US" dirty="0" smtClean="0"/>
              <a:t> :- This function returns the maximum element of list.</a:t>
            </a:r>
          </a:p>
          <a:p>
            <a:pPr fontAlgn="base">
              <a:buNone/>
            </a:pPr>
            <a:r>
              <a:rPr lang="en-US" dirty="0" smtClean="0"/>
              <a:t>print (</a:t>
            </a:r>
            <a:r>
              <a:rPr lang="en-US" dirty="0" err="1" smtClean="0"/>
              <a:t>len</a:t>
            </a:r>
            <a:r>
              <a:rPr lang="en-US" dirty="0" smtClean="0"/>
              <a:t>(list))</a:t>
            </a:r>
          </a:p>
          <a:p>
            <a:pPr fontAlgn="base">
              <a:buNone/>
            </a:pPr>
            <a:r>
              <a:rPr lang="en-US" dirty="0" smtClean="0"/>
              <a:t>print (min(list))</a:t>
            </a:r>
          </a:p>
          <a:p>
            <a:pPr fontAlgn="base">
              <a:buNone/>
            </a:pPr>
            <a:r>
              <a:rPr lang="en-US" dirty="0" smtClean="0"/>
              <a:t>print (max(list))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4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Methods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b="1" dirty="0" smtClean="0"/>
              <a:t>count()</a:t>
            </a:r>
            <a:r>
              <a:rPr lang="en-US" dirty="0" smtClean="0"/>
              <a:t> :- This function counts the</a:t>
            </a:r>
            <a:r>
              <a:rPr lang="en-US" b="1" dirty="0" smtClean="0"/>
              <a:t> number of occurrences</a:t>
            </a:r>
            <a:r>
              <a:rPr lang="en-US" dirty="0" smtClean="0"/>
              <a:t> of elements in list.</a:t>
            </a:r>
          </a:p>
          <a:p>
            <a:pPr>
              <a:buNone/>
            </a:pPr>
            <a:r>
              <a:rPr lang="en-US" dirty="0" smtClean="0"/>
              <a:t>print (</a:t>
            </a:r>
            <a:r>
              <a:rPr lang="en-US" dirty="0" err="1" smtClean="0"/>
              <a:t>lis.count</a:t>
            </a:r>
            <a:r>
              <a:rPr lang="en-US" dirty="0" smtClean="0"/>
              <a:t>(3))</a:t>
            </a:r>
          </a:p>
          <a:p>
            <a:r>
              <a:rPr lang="en-US" b="1" dirty="0" smtClean="0"/>
              <a:t>sum() :</a:t>
            </a:r>
            <a:r>
              <a:rPr lang="en-US" dirty="0" smtClean="0"/>
              <a:t> Calculates sum of all the elements of List.</a:t>
            </a:r>
            <a:br>
              <a:rPr lang="en-US" dirty="0" smtClean="0"/>
            </a:br>
            <a:r>
              <a:rPr lang="en-US" b="1" dirty="0" smtClean="0"/>
              <a:t>Syntax:</a:t>
            </a:r>
            <a:r>
              <a:rPr lang="en-US" dirty="0" smtClean="0"/>
              <a:t> sum(List)</a:t>
            </a:r>
          </a:p>
          <a:p>
            <a:r>
              <a:rPr lang="en-US" b="1" dirty="0" err="1" smtClean="0"/>
              <a:t>length:</a:t>
            </a:r>
            <a:r>
              <a:rPr lang="en-US" dirty="0" err="1" smtClean="0"/>
              <a:t>Calculates</a:t>
            </a:r>
            <a:r>
              <a:rPr lang="en-US" dirty="0" smtClean="0"/>
              <a:t> total length of List.</a:t>
            </a:r>
            <a:br>
              <a:rPr lang="en-US" dirty="0" smtClean="0"/>
            </a:br>
            <a:r>
              <a:rPr lang="en-US" b="1" dirty="0" err="1" smtClean="0"/>
              <a:t>Syntax:</a:t>
            </a:r>
            <a:r>
              <a:rPr lang="en-US" dirty="0" err="1" smtClean="0"/>
              <a:t>len</a:t>
            </a:r>
            <a:r>
              <a:rPr lang="en-US" dirty="0" smtClean="0"/>
              <a:t>(</a:t>
            </a:r>
            <a:r>
              <a:rPr lang="en-US" dirty="0" err="1" smtClean="0"/>
              <a:t>list_name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2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Tuple in Python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Tuple </a:t>
            </a:r>
            <a:r>
              <a:rPr lang="en-US" dirty="0" smtClean="0">
                <a:solidFill>
                  <a:srgbClr val="C00000"/>
                </a:solidFill>
              </a:rPr>
              <a:t>is a collection of Python objects separated by commas</a:t>
            </a:r>
            <a:r>
              <a:rPr lang="en-US" dirty="0" smtClean="0"/>
              <a:t>. </a:t>
            </a:r>
          </a:p>
          <a:p>
            <a:pPr algn="just"/>
            <a:r>
              <a:rPr lang="en-US" dirty="0" smtClean="0"/>
              <a:t>A tuple in Python is similar to a list. The difference between the two is </a:t>
            </a:r>
            <a:r>
              <a:rPr lang="en-US" dirty="0" smtClean="0">
                <a:solidFill>
                  <a:srgbClr val="00B050"/>
                </a:solidFill>
              </a:rPr>
              <a:t>that we cannot change the elements of a tuple once it is assigned </a:t>
            </a:r>
            <a:r>
              <a:rPr lang="en-US" dirty="0" smtClean="0"/>
              <a:t>whereas, in a list, elements can be changed i.e. </a:t>
            </a:r>
            <a:r>
              <a:rPr lang="en-US" dirty="0" smtClean="0">
                <a:solidFill>
                  <a:srgbClr val="0070C0"/>
                </a:solidFill>
              </a:rPr>
              <a:t>a tuple is immutable unlike lists which are mutable.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4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Creating a Tuple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A tuple is </a:t>
            </a:r>
            <a:r>
              <a:rPr lang="en-US" dirty="0" smtClean="0">
                <a:solidFill>
                  <a:srgbClr val="C00000"/>
                </a:solidFill>
              </a:rPr>
              <a:t>created by placing all the items (elements) inside parentheses (), separated by commas.</a:t>
            </a:r>
            <a:r>
              <a:rPr lang="en-US" dirty="0" smtClean="0"/>
              <a:t> The parentheses are optional, however, it is a good practice to use them.</a:t>
            </a:r>
          </a:p>
          <a:p>
            <a:pPr algn="just" fontAlgn="base"/>
            <a:r>
              <a:rPr lang="en-US" dirty="0" smtClean="0"/>
              <a:t>A </a:t>
            </a:r>
            <a:r>
              <a:rPr lang="en-US" dirty="0" smtClean="0">
                <a:solidFill>
                  <a:srgbClr val="00B050"/>
                </a:solidFill>
              </a:rPr>
              <a:t>tuple can have any number of items and they may be of different types </a:t>
            </a:r>
            <a:r>
              <a:rPr lang="en-US" dirty="0" smtClean="0"/>
              <a:t>(integer, float, list, string, etc.).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8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47800"/>
            <a:ext cx="8229600" cy="4953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A tuple can also be created without using parentheses. This is known </a:t>
            </a:r>
            <a:r>
              <a:rPr lang="en-US" dirty="0" smtClean="0">
                <a:solidFill>
                  <a:srgbClr val="C00000"/>
                </a:solidFill>
              </a:rPr>
              <a:t>as tuple packing</a:t>
            </a:r>
            <a:r>
              <a:rPr lang="en-US" dirty="0" smtClean="0"/>
              <a:t>.</a:t>
            </a:r>
          </a:p>
          <a:p>
            <a:pPr algn="just"/>
            <a:r>
              <a:rPr lang="en-US" b="1" dirty="0" smtClean="0"/>
              <a:t>Packing and Unpacking a Tuple : </a:t>
            </a:r>
            <a:r>
              <a:rPr lang="en-US" dirty="0" smtClean="0"/>
              <a:t>In Python there is a very powerful tuple assignment feature that assigns </a:t>
            </a:r>
            <a:r>
              <a:rPr lang="en-US" dirty="0" smtClean="0">
                <a:solidFill>
                  <a:srgbClr val="00B050"/>
                </a:solidFill>
              </a:rPr>
              <a:t>right hand side of values into left hand side. In other way it is called unpacking of a tuple of values into a variable</a:t>
            </a:r>
            <a:r>
              <a:rPr lang="en-US" dirty="0" smtClean="0"/>
              <a:t>. In </a:t>
            </a:r>
            <a:r>
              <a:rPr lang="en-US" dirty="0" smtClean="0">
                <a:solidFill>
                  <a:srgbClr val="7030A0"/>
                </a:solidFill>
              </a:rPr>
              <a:t>packing, we put values into a new tuple while in unpacking we extract those values into a single variable.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In unpacking of tuple number of variables on left hand side should be equal to number of values in given tuple.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1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tuple with one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Having one element within parentheses is not enough. </a:t>
            </a:r>
            <a:r>
              <a:rPr lang="en-US" dirty="0" smtClean="0">
                <a:solidFill>
                  <a:srgbClr val="C00000"/>
                </a:solidFill>
              </a:rPr>
              <a:t>We will need a trailing comma </a:t>
            </a:r>
            <a:r>
              <a:rPr lang="en-US" dirty="0" smtClean="0"/>
              <a:t>to indicate that it is, in fact, a tuple.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2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Access Tuple Elements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We can use the </a:t>
            </a:r>
            <a:r>
              <a:rPr lang="en-US" dirty="0" smtClean="0">
                <a:solidFill>
                  <a:srgbClr val="C00000"/>
                </a:solidFill>
              </a:rPr>
              <a:t>index operator [] </a:t>
            </a:r>
            <a:r>
              <a:rPr lang="en-US" dirty="0" smtClean="0"/>
              <a:t>to access an item in a tuple where the index starts from 0.</a:t>
            </a:r>
          </a:p>
          <a:p>
            <a:pPr algn="just" fontAlgn="base"/>
            <a:r>
              <a:rPr lang="en-US" dirty="0" smtClean="0"/>
              <a:t>So, a tuple having 6 elements will have indices from 0 to 5.</a:t>
            </a:r>
          </a:p>
          <a:p>
            <a:pPr algn="just" fontAlgn="base"/>
            <a:r>
              <a:rPr lang="en-US" dirty="0" smtClean="0"/>
              <a:t>Python allows </a:t>
            </a:r>
            <a:r>
              <a:rPr lang="en-US" dirty="0" smtClean="0">
                <a:solidFill>
                  <a:srgbClr val="00B050"/>
                </a:solidFill>
              </a:rPr>
              <a:t>negative indexing </a:t>
            </a:r>
            <a:r>
              <a:rPr lang="en-US" dirty="0" smtClean="0"/>
              <a:t>for its sequences.</a:t>
            </a:r>
          </a:p>
          <a:p>
            <a:pPr algn="just" fontAlgn="base"/>
            <a:r>
              <a:rPr lang="en-US" dirty="0" smtClean="0"/>
              <a:t>The index of -1 refers to the last item, -2 to the second last item and so on.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6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Slicing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We can access a range of items in a tuple by using the slicing operator - colon ":".</a:t>
            </a:r>
          </a:p>
          <a:p>
            <a:pPr>
              <a:buNone/>
            </a:pPr>
            <a:r>
              <a:rPr lang="en-US" dirty="0" err="1" smtClean="0"/>
              <a:t>my_tuple</a:t>
            </a:r>
            <a:r>
              <a:rPr lang="en-US" dirty="0" smtClean="0"/>
              <a:t> = ('</a:t>
            </a:r>
            <a:r>
              <a:rPr lang="en-US" dirty="0" err="1" smtClean="0"/>
              <a:t>p','r','o','g','r','a','m','i','z</a:t>
            </a:r>
            <a:r>
              <a:rPr lang="en-US" dirty="0" smtClean="0"/>
              <a:t>')</a:t>
            </a:r>
          </a:p>
          <a:p>
            <a:pPr>
              <a:buNone/>
            </a:pPr>
            <a:r>
              <a:rPr lang="en-US" dirty="0" smtClean="0"/>
              <a:t># elements 2nd to 4th </a:t>
            </a:r>
          </a:p>
          <a:p>
            <a:pPr>
              <a:buNone/>
            </a:pPr>
            <a:r>
              <a:rPr lang="en-US" dirty="0" smtClean="0"/>
              <a:t>#Output: ('r', 'o', 'g')</a:t>
            </a:r>
          </a:p>
          <a:p>
            <a:pPr>
              <a:buNone/>
            </a:pPr>
            <a:r>
              <a:rPr lang="en-US" dirty="0" smtClean="0"/>
              <a:t>print(</a:t>
            </a:r>
            <a:r>
              <a:rPr lang="en-US" dirty="0" err="1" smtClean="0"/>
              <a:t>my_tuple</a:t>
            </a:r>
            <a:r>
              <a:rPr lang="en-US" dirty="0" smtClean="0"/>
              <a:t>[1:4])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95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Slicing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Slicing can be best visualized by considering </a:t>
            </a:r>
            <a:r>
              <a:rPr lang="en-US" dirty="0" smtClean="0">
                <a:solidFill>
                  <a:srgbClr val="C00000"/>
                </a:solidFill>
              </a:rPr>
              <a:t>the index to be between the elements as shown below</a:t>
            </a:r>
            <a:r>
              <a:rPr lang="en-US" dirty="0" smtClean="0"/>
              <a:t>. So if we want to access a range, we need the index that will slice the portion from the tuple.</a:t>
            </a:r>
            <a:endParaRPr lang="en-US" dirty="0"/>
          </a:p>
        </p:txBody>
      </p:sp>
      <p:pic>
        <p:nvPicPr>
          <p:cNvPr id="1026" name="Picture 2" descr="C:\Users\ADEVEN\Desktop\BSc Computer Science\Problem Solving using computer\slicin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1" y="4724400"/>
            <a:ext cx="4429125" cy="133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747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Changing a Tuple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Unlike lists, </a:t>
            </a:r>
            <a:r>
              <a:rPr lang="en-US" dirty="0" err="1" smtClean="0"/>
              <a:t>tuples</a:t>
            </a:r>
            <a:r>
              <a:rPr lang="en-US" dirty="0" smtClean="0"/>
              <a:t> are immutable.</a:t>
            </a:r>
          </a:p>
          <a:p>
            <a:pPr fontAlgn="base"/>
            <a:r>
              <a:rPr lang="en-US" dirty="0" smtClean="0"/>
              <a:t>This means that elements of a tuple cannot be changed once it has been assigned. But, if the element is itself a mutable </a:t>
            </a:r>
            <a:r>
              <a:rPr lang="en-US" dirty="0" err="1" smtClean="0"/>
              <a:t>datatype</a:t>
            </a:r>
            <a:r>
              <a:rPr lang="en-US" dirty="0" smtClean="0"/>
              <a:t> like list, its nested items can be changed.</a:t>
            </a:r>
          </a:p>
          <a:p>
            <a:pPr fontAlgn="base"/>
            <a:r>
              <a:rPr lang="en-US" dirty="0" smtClean="0"/>
              <a:t>We can also assign a tuple to different values (reassignment).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4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Mutable </a:t>
            </a:r>
            <a:r>
              <a:rPr lang="en-US" dirty="0" err="1" smtClean="0"/>
              <a:t>vs</a:t>
            </a:r>
            <a:r>
              <a:rPr lang="en-US" dirty="0" smtClean="0"/>
              <a:t> Immutable i.e. (List </a:t>
            </a:r>
            <a:r>
              <a:rPr lang="en-US" dirty="0" err="1" smtClean="0"/>
              <a:t>vs</a:t>
            </a:r>
            <a:r>
              <a:rPr lang="en-US" dirty="0" smtClean="0"/>
              <a:t> Tuple)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variable is nothing but a reference to the actual python object in memory.</a:t>
            </a:r>
          </a:p>
          <a:p>
            <a:r>
              <a:rPr lang="en-US" dirty="0" smtClean="0"/>
              <a:t>The variable itself is not the object.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and Python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= ["apples", "bananas", "oranges"]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you do this, </a:t>
            </a:r>
            <a:r>
              <a:rPr lang="en-US" dirty="0" smtClean="0">
                <a:solidFill>
                  <a:srgbClr val="C00000"/>
                </a:solidFill>
              </a:rPr>
              <a:t>a python object of type list is created in the memory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50"/>
                </a:solidFill>
              </a:rPr>
              <a:t>the variable a refers to this object</a:t>
            </a:r>
            <a:r>
              <a:rPr lang="en-US" dirty="0" smtClean="0"/>
              <a:t> by </a:t>
            </a:r>
            <a:r>
              <a:rPr lang="en-US" b="1" dirty="0" smtClean="0"/>
              <a:t>holding its location in memory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2050" name="Picture 2" descr="C:\Users\ADEVEN\Desktop\BSc Computer Science\Problem Solving using computer\varvsobje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1" y="2057400"/>
            <a:ext cx="5992813" cy="2781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386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case of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DEVEN\Desktop\BSc Computer Science\Problem Solving using computer\1varvsobje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1" y="1847850"/>
            <a:ext cx="7173913" cy="3162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487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Case of 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DEVEN\Desktop\BSc Computer Science\Problem Solving using computer\2varvsobje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8264" y="1857376"/>
            <a:ext cx="6973887" cy="3857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273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Variables don’t have types instead they are just labels in Python. It is the value which gets associated with a type. Hence, the same variable, the label can refer values of different Python data types.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3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dictionary in Python is an </a:t>
            </a:r>
            <a:r>
              <a:rPr lang="en-US" dirty="0" smtClean="0">
                <a:solidFill>
                  <a:srgbClr val="C00000"/>
                </a:solidFill>
              </a:rPr>
              <a:t>unordered collection of key-value pairs</a:t>
            </a:r>
            <a:r>
              <a:rPr lang="en-US" dirty="0" smtClean="0"/>
              <a:t>. It’s a built-in mapping type in Python where keys map to values.</a:t>
            </a:r>
          </a:p>
          <a:p>
            <a:pPr algn="just"/>
            <a:r>
              <a:rPr lang="en-US" dirty="0" smtClean="0"/>
              <a:t>The dictionary solves the problem of efficiently storing a large data set. Python has made the </a:t>
            </a:r>
            <a:r>
              <a:rPr lang="en-US" dirty="0" smtClean="0">
                <a:solidFill>
                  <a:srgbClr val="00B050"/>
                </a:solidFill>
              </a:rPr>
              <a:t>dictionary object highly optimized for retrieving data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4810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Dictionary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Python syntax for creating dictionaries </a:t>
            </a:r>
            <a:r>
              <a:rPr lang="en-US" dirty="0" smtClean="0">
                <a:solidFill>
                  <a:srgbClr val="C00000"/>
                </a:solidFill>
              </a:rPr>
              <a:t>use </a:t>
            </a:r>
            <a:r>
              <a:rPr lang="en-US" b="1" dirty="0" smtClean="0">
                <a:solidFill>
                  <a:srgbClr val="C00000"/>
                </a:solidFill>
              </a:rPr>
              <a:t>braces {}</a:t>
            </a:r>
            <a:r>
              <a:rPr lang="en-US" dirty="0" smtClean="0">
                <a:solidFill>
                  <a:srgbClr val="C00000"/>
                </a:solidFill>
              </a:rPr>
              <a:t> where each item appears as a </a:t>
            </a:r>
            <a:r>
              <a:rPr lang="en-US" b="1" dirty="0" smtClean="0">
                <a:solidFill>
                  <a:srgbClr val="C00000"/>
                </a:solidFill>
              </a:rPr>
              <a:t>pair of keys and values</a:t>
            </a:r>
            <a:r>
              <a:rPr lang="en-US" dirty="0" smtClean="0">
                <a:solidFill>
                  <a:srgbClr val="C00000"/>
                </a:solidFill>
              </a:rPr>
              <a:t>.</a:t>
            </a:r>
          </a:p>
          <a:p>
            <a:pPr algn="just"/>
            <a:r>
              <a:rPr lang="en-US" dirty="0" smtClean="0"/>
              <a:t>While values can be of any data type and can repeat, keys must be of immutable type (string, number or tuple with immutable elements) and must be unique.</a:t>
            </a:r>
          </a:p>
          <a:p>
            <a:pPr algn="just"/>
            <a:r>
              <a:rPr lang="en-US" dirty="0" smtClean="0"/>
              <a:t>we can also </a:t>
            </a:r>
            <a:r>
              <a:rPr lang="en-US" dirty="0" smtClean="0">
                <a:solidFill>
                  <a:srgbClr val="00B050"/>
                </a:solidFill>
              </a:rPr>
              <a:t>create a dictionary using the built-in function </a:t>
            </a:r>
            <a:r>
              <a:rPr lang="en-US" dirty="0" err="1" smtClean="0">
                <a:solidFill>
                  <a:srgbClr val="00B050"/>
                </a:solidFill>
              </a:rPr>
              <a:t>dict</a:t>
            </a:r>
            <a:r>
              <a:rPr lang="en-US" dirty="0" smtClean="0">
                <a:solidFill>
                  <a:srgbClr val="00B050"/>
                </a:solidFill>
              </a:rPr>
              <a:t>().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56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Accessing elements from a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While indexing is used with other container types to access values, dictionary uses keys. </a:t>
            </a:r>
            <a:r>
              <a:rPr lang="en-US" dirty="0" smtClean="0">
                <a:solidFill>
                  <a:srgbClr val="C00000"/>
                </a:solidFill>
              </a:rPr>
              <a:t>Key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can be used either inside square brackets or with the get() </a:t>
            </a:r>
            <a:r>
              <a:rPr lang="en-US" dirty="0" smtClean="0"/>
              <a:t>method.</a:t>
            </a:r>
          </a:p>
          <a:p>
            <a:pPr algn="just"/>
            <a:r>
              <a:rPr lang="en-US" dirty="0" smtClean="0"/>
              <a:t>The difference while </a:t>
            </a:r>
            <a:r>
              <a:rPr lang="en-US" dirty="0" smtClean="0">
                <a:solidFill>
                  <a:srgbClr val="00B050"/>
                </a:solidFill>
              </a:rPr>
              <a:t>using get() is that it returns None instead of </a:t>
            </a:r>
            <a:r>
              <a:rPr lang="en-US" dirty="0" err="1" smtClean="0">
                <a:solidFill>
                  <a:srgbClr val="00B050"/>
                </a:solidFill>
              </a:rPr>
              <a:t>KeyError</a:t>
            </a:r>
            <a:r>
              <a:rPr lang="en-US" dirty="0" smtClean="0">
                <a:solidFill>
                  <a:srgbClr val="00B050"/>
                </a:solidFill>
              </a:rPr>
              <a:t>, if the key is not found.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29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Changing/ Adding elements in a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Dictionary </a:t>
            </a:r>
            <a:r>
              <a:rPr lang="en-US" dirty="0" smtClean="0">
                <a:solidFill>
                  <a:srgbClr val="C00000"/>
                </a:solidFill>
              </a:rPr>
              <a:t>are mutable</a:t>
            </a:r>
            <a:r>
              <a:rPr lang="en-US" dirty="0" smtClean="0"/>
              <a:t>. We can add new items or change the value of existing items </a:t>
            </a:r>
            <a:r>
              <a:rPr lang="en-US" dirty="0" smtClean="0">
                <a:solidFill>
                  <a:srgbClr val="00B050"/>
                </a:solidFill>
              </a:rPr>
              <a:t>using assignment operator</a:t>
            </a:r>
            <a:r>
              <a:rPr lang="en-US" dirty="0" smtClean="0"/>
              <a:t>.</a:t>
            </a:r>
          </a:p>
          <a:p>
            <a:pPr algn="just" fontAlgn="base"/>
            <a:r>
              <a:rPr lang="en-US" dirty="0" smtClean="0"/>
              <a:t>If the key is already present, value gets updated, else a new key: value pair is added to the dictionary.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16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Removing elements from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We can remove a particular item in a dictionary by using the method </a:t>
            </a:r>
            <a:r>
              <a:rPr lang="en-US" dirty="0" smtClean="0">
                <a:solidFill>
                  <a:srgbClr val="C00000"/>
                </a:solidFill>
              </a:rPr>
              <a:t>pop(). </a:t>
            </a:r>
            <a:r>
              <a:rPr lang="en-US" dirty="0" smtClean="0"/>
              <a:t>This method removes as item with the provided key and returns the value.</a:t>
            </a:r>
          </a:p>
          <a:p>
            <a:pPr lvl="1" algn="just"/>
            <a:r>
              <a:rPr lang="en-US" dirty="0" smtClean="0"/>
              <a:t>name of the dictionary.pop(key) </a:t>
            </a:r>
          </a:p>
          <a:p>
            <a:pPr algn="just" fontAlgn="base"/>
            <a:r>
              <a:rPr lang="en-US" dirty="0" smtClean="0"/>
              <a:t>The method,</a:t>
            </a:r>
            <a:r>
              <a:rPr lang="en-US" dirty="0" smtClean="0">
                <a:solidFill>
                  <a:srgbClr val="C00000"/>
                </a:solidFill>
              </a:rPr>
              <a:t> </a:t>
            </a:r>
            <a:r>
              <a:rPr lang="en-US" dirty="0" err="1" smtClean="0">
                <a:solidFill>
                  <a:srgbClr val="C00000"/>
                </a:solidFill>
              </a:rPr>
              <a:t>popitem</a:t>
            </a:r>
            <a:r>
              <a:rPr lang="en-US" dirty="0" smtClean="0">
                <a:solidFill>
                  <a:srgbClr val="C00000"/>
                </a:solidFill>
              </a:rPr>
              <a:t>()</a:t>
            </a:r>
            <a:r>
              <a:rPr lang="en-US" dirty="0" smtClean="0"/>
              <a:t> can be used to remove and return an arbitrary item (key, value) form the dictionary. </a:t>
            </a:r>
          </a:p>
          <a:p>
            <a:pPr lvl="1" algn="just" fontAlgn="base"/>
            <a:r>
              <a:rPr lang="en-US" dirty="0" smtClean="0"/>
              <a:t>name of the </a:t>
            </a:r>
            <a:r>
              <a:rPr lang="en-US" dirty="0" err="1" smtClean="0"/>
              <a:t>dictionary.popitem</a:t>
            </a:r>
            <a:r>
              <a:rPr lang="en-US" dirty="0" smtClean="0"/>
              <a:t>()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35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Removing elements from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fontAlgn="base"/>
            <a:r>
              <a:rPr lang="en-US" dirty="0" smtClean="0"/>
              <a:t>All the items can be removed at once using the </a:t>
            </a:r>
            <a:r>
              <a:rPr lang="en-US" dirty="0" smtClean="0">
                <a:solidFill>
                  <a:srgbClr val="C00000"/>
                </a:solidFill>
              </a:rPr>
              <a:t>clear() </a:t>
            </a:r>
            <a:r>
              <a:rPr lang="en-US" dirty="0" smtClean="0"/>
              <a:t>method.</a:t>
            </a:r>
          </a:p>
          <a:p>
            <a:pPr lvl="1" algn="just" fontAlgn="base"/>
            <a:r>
              <a:rPr lang="en-US" dirty="0" smtClean="0"/>
              <a:t>Name of the </a:t>
            </a:r>
            <a:r>
              <a:rPr lang="en-US" dirty="0" err="1" smtClean="0"/>
              <a:t>dictionary.clear</a:t>
            </a:r>
            <a:r>
              <a:rPr lang="en-US" dirty="0" smtClean="0"/>
              <a:t>()</a:t>
            </a:r>
          </a:p>
          <a:p>
            <a:pPr algn="just" fontAlgn="base"/>
            <a:r>
              <a:rPr lang="en-US" dirty="0" smtClean="0"/>
              <a:t>We can also use the </a:t>
            </a:r>
            <a:r>
              <a:rPr lang="en-US" dirty="0" smtClean="0">
                <a:solidFill>
                  <a:srgbClr val="C00000"/>
                </a:solidFill>
              </a:rPr>
              <a:t>del keyword </a:t>
            </a:r>
            <a:r>
              <a:rPr lang="en-US" dirty="0" smtClean="0"/>
              <a:t>to remove individual items or the entire dictionary itself.</a:t>
            </a:r>
          </a:p>
          <a:p>
            <a:pPr lvl="1" algn="just" fontAlgn="base"/>
            <a:r>
              <a:rPr lang="en-US" dirty="0" smtClean="0"/>
              <a:t>del name of the dictionary[key]</a:t>
            </a:r>
          </a:p>
          <a:p>
            <a:pPr lvl="1" algn="just" fontAlgn="base"/>
            <a:r>
              <a:rPr lang="en-US" dirty="0" smtClean="0"/>
              <a:t>Del name of the dictionary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88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 Control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Loop control statements can </a:t>
            </a:r>
            <a:r>
              <a:rPr lang="en-US" dirty="0" smtClean="0">
                <a:solidFill>
                  <a:srgbClr val="C00000"/>
                </a:solidFill>
              </a:rPr>
              <a:t>be used to alter or control the flow of loop execution based on specific conditions.</a:t>
            </a:r>
          </a:p>
          <a:p>
            <a:pPr algn="just"/>
            <a:r>
              <a:rPr lang="en-US" dirty="0" smtClean="0"/>
              <a:t>In Python, we have following loop control statements:</a:t>
            </a:r>
          </a:p>
          <a:p>
            <a:pPr lvl="2" algn="just"/>
            <a:r>
              <a:rPr lang="en-US" b="1" dirty="0" smtClean="0">
                <a:solidFill>
                  <a:srgbClr val="00B050"/>
                </a:solidFill>
              </a:rPr>
              <a:t>Break Statement</a:t>
            </a:r>
          </a:p>
          <a:p>
            <a:pPr lvl="2" algn="just"/>
            <a:r>
              <a:rPr lang="en-US" b="1" dirty="0" smtClean="0">
                <a:solidFill>
                  <a:srgbClr val="C00000"/>
                </a:solidFill>
              </a:rPr>
              <a:t>Continue Statement</a:t>
            </a:r>
          </a:p>
          <a:p>
            <a:pPr lvl="2" algn="just"/>
            <a:r>
              <a:rPr lang="en-US" b="1" dirty="0" smtClean="0">
                <a:solidFill>
                  <a:srgbClr val="7030A0"/>
                </a:solidFill>
              </a:rPr>
              <a:t>Pass Statement</a:t>
            </a:r>
          </a:p>
          <a:p>
            <a:pPr lvl="2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83839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Widescreen</PresentationFormat>
  <Paragraphs>170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Century Gothic</vt:lpstr>
      <vt:lpstr>Wingdings 3</vt:lpstr>
      <vt:lpstr>Wisp</vt:lpstr>
      <vt:lpstr>1_Wisp</vt:lpstr>
      <vt:lpstr>Data Types in Python</vt:lpstr>
      <vt:lpstr>Data types in Python</vt:lpstr>
      <vt:lpstr>Number Data Type in Python </vt:lpstr>
      <vt:lpstr>Number Data Type in Python </vt:lpstr>
      <vt:lpstr>Python List</vt:lpstr>
      <vt:lpstr>Python List</vt:lpstr>
      <vt:lpstr>Python List</vt:lpstr>
      <vt:lpstr>Adding elements to a List</vt:lpstr>
      <vt:lpstr>Adding elements to a List</vt:lpstr>
      <vt:lpstr>Adding elements to a List</vt:lpstr>
      <vt:lpstr>Access elements from a list </vt:lpstr>
      <vt:lpstr>Access elements from a list </vt:lpstr>
      <vt:lpstr>Removing elements from the List</vt:lpstr>
      <vt:lpstr>Removing elements from the List</vt:lpstr>
      <vt:lpstr>Removing elements from the List</vt:lpstr>
      <vt:lpstr>Slicing of a List</vt:lpstr>
      <vt:lpstr>List Methods in Python</vt:lpstr>
      <vt:lpstr>List Methods in Python</vt:lpstr>
      <vt:lpstr>Tuple in Python</vt:lpstr>
      <vt:lpstr>Creating a Tuple </vt:lpstr>
      <vt:lpstr>Creating a Tuple</vt:lpstr>
      <vt:lpstr>Creating a tuple with one element</vt:lpstr>
      <vt:lpstr>Access Tuple Elements </vt:lpstr>
      <vt:lpstr>Slicing </vt:lpstr>
      <vt:lpstr>Slicing </vt:lpstr>
      <vt:lpstr>Changing a Tuple </vt:lpstr>
      <vt:lpstr>Mutable vs Immutable i.e. (List vs Tuple)</vt:lpstr>
      <vt:lpstr>Variable and Python object</vt:lpstr>
      <vt:lpstr>In case of List</vt:lpstr>
      <vt:lpstr>In Case of Tuple</vt:lpstr>
      <vt:lpstr>PowerPoint Presentation</vt:lpstr>
      <vt:lpstr>Dictionary </vt:lpstr>
      <vt:lpstr>Creating a Dictionary </vt:lpstr>
      <vt:lpstr>Accessing elements from a dictionary</vt:lpstr>
      <vt:lpstr>Changing/ Adding elements in a dictionary</vt:lpstr>
      <vt:lpstr>Removing elements from dictionary</vt:lpstr>
      <vt:lpstr>Removing elements from dictionary</vt:lpstr>
      <vt:lpstr>Loop Control Statements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Types in Python</dc:title>
  <dc:creator>hp</dc:creator>
  <cp:lastModifiedBy>hp</cp:lastModifiedBy>
  <cp:revision>1</cp:revision>
  <dcterms:created xsi:type="dcterms:W3CDTF">2022-07-25T08:47:17Z</dcterms:created>
  <dcterms:modified xsi:type="dcterms:W3CDTF">2022-07-25T08:47:30Z</dcterms:modified>
</cp:coreProperties>
</file>