
<file path=[Content_Types].xml><?xml version="1.0" encoding="utf-8"?>
<Types xmlns="http://schemas.openxmlformats.org/package/2006/content-types">
  <Override PartName="/ppt/slides/slide5.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
  </p:notesMasterIdLst>
  <p:handoutMasterIdLst>
    <p:handoutMasterId r:id="rId8"/>
  </p:handoutMasterIdLst>
  <p:sldIdLst>
    <p:sldId id="301" r:id="rId2"/>
    <p:sldId id="276" r:id="rId3"/>
    <p:sldId id="279" r:id="rId4"/>
    <p:sldId id="280" r:id="rId5"/>
    <p:sldId id="300"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snapToObjects="1" showGuides="1">
      <p:cViewPr>
        <p:scale>
          <a:sx n="73" d="100"/>
          <a:sy n="73" d="100"/>
        </p:scale>
        <p:origin x="-1296" y="-102"/>
      </p:cViewPr>
      <p:guideLst>
        <p:guide orient="horz" pos="1320"/>
        <p:guide pos="2885"/>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5D1D7F-BEF4-F74A-B3F6-6E7418964607}" type="datetimeFigureOut">
              <a:rPr lang="en-US" smtClean="0"/>
              <a:pPr/>
              <a:t>16-Jul-22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82B16C-7274-334A-996B-CA561F6DF98B}" type="slidenum">
              <a:rPr lang="en-US" smtClean="0"/>
              <a:pPr/>
              <a:t>‹#›</a:t>
            </a:fld>
            <a:endParaRPr lang="en-US"/>
          </a:p>
        </p:txBody>
      </p:sp>
    </p:spTree>
    <p:extLst>
      <p:ext uri="{BB962C8B-B14F-4D97-AF65-F5344CB8AC3E}">
        <p14:creationId xmlns="" xmlns:p14="http://schemas.microsoft.com/office/powerpoint/2010/main" val="24132781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C5E413-25C5-4E4D-8200-B97DECC82E12}" type="datetimeFigureOut">
              <a:rPr lang="en-US" smtClean="0"/>
              <a:pPr/>
              <a:t>16-Jul-22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7251D-510C-254B-94D9-4B97D2E59A72}" type="slidenum">
              <a:rPr lang="en-US" smtClean="0"/>
              <a:pPr/>
              <a:t>‹#›</a:t>
            </a:fld>
            <a:endParaRPr lang="en-US"/>
          </a:p>
        </p:txBody>
      </p:sp>
    </p:spTree>
    <p:extLst>
      <p:ext uri="{BB962C8B-B14F-4D97-AF65-F5344CB8AC3E}">
        <p14:creationId xmlns="" xmlns:p14="http://schemas.microsoft.com/office/powerpoint/2010/main" val="48622627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12" name="TextBox 11"/>
          <p:cNvSpPr txBox="1"/>
          <p:nvPr userDrawn="1"/>
        </p:nvSpPr>
        <p:spPr>
          <a:xfrm>
            <a:off x="1" y="4003414"/>
            <a:ext cx="9144000" cy="2723823"/>
          </a:xfrm>
          <a:prstGeom prst="rect">
            <a:avLst/>
          </a:prstGeom>
          <a:noFill/>
        </p:spPr>
        <p:txBody>
          <a:bodyPr wrap="square" rtlCol="0">
            <a:spAutoFit/>
          </a:bodyPr>
          <a:lstStyle/>
          <a:p>
            <a:pPr eaLnBrk="1" hangingPunct="1">
              <a:spcBef>
                <a:spcPct val="50000"/>
              </a:spcBef>
            </a:pPr>
            <a:r>
              <a:rPr lang="en-US" sz="1800" b="1" dirty="0" smtClean="0">
                <a:solidFill>
                  <a:srgbClr val="FF3300"/>
                </a:solidFill>
                <a:latin typeface="Arial" charset="0"/>
              </a:rPr>
              <a:t>© 2014 Pearson Education, Inc.</a:t>
            </a:r>
          </a:p>
          <a:p>
            <a:pPr eaLnBrk="1" hangingPunct="1">
              <a:spcBef>
                <a:spcPct val="50000"/>
              </a:spcBef>
            </a:pPr>
            <a:r>
              <a:rPr lang="en-US" sz="1800" b="1" dirty="0" smtClean="0">
                <a:solidFill>
                  <a:srgbClr val="FF3300"/>
                </a:solidFill>
                <a:latin typeface="Arial" charset="0"/>
              </a:rPr>
              <a:t>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endParaRPr lang="en-US" dirty="0"/>
          </a:p>
        </p:txBody>
      </p:sp>
      <p:sp>
        <p:nvSpPr>
          <p:cNvPr id="13" name="TextBox 12"/>
          <p:cNvSpPr txBox="1"/>
          <p:nvPr userDrawn="1"/>
        </p:nvSpPr>
        <p:spPr>
          <a:xfrm>
            <a:off x="4572000" y="591902"/>
            <a:ext cx="4572000" cy="2308324"/>
          </a:xfrm>
          <a:prstGeom prst="rect">
            <a:avLst/>
          </a:prstGeom>
          <a:noFill/>
        </p:spPr>
        <p:txBody>
          <a:bodyPr wrap="square" rtlCol="0">
            <a:spAutoFit/>
          </a:bodyPr>
          <a:lstStyle/>
          <a:p>
            <a:pPr algn="ctr"/>
            <a:r>
              <a:rPr lang="en-US" sz="2400" b="1" dirty="0" smtClean="0">
                <a:latin typeface="+mj-lt"/>
                <a:cs typeface="Times New Roman"/>
              </a:rPr>
              <a:t>Lecture </a:t>
            </a:r>
            <a:r>
              <a:rPr lang="en-US" sz="2400" b="1" dirty="0" err="1" smtClean="0">
                <a:latin typeface="Arial"/>
                <a:cs typeface="Arial"/>
              </a:rPr>
              <a:t>PowerPoints</a:t>
            </a:r>
            <a:r>
              <a:rPr lang="en-US" sz="2400" b="1" dirty="0" smtClean="0">
                <a:latin typeface="Arial"/>
                <a:cs typeface="Arial"/>
              </a:rPr>
              <a:t/>
            </a:r>
            <a:br>
              <a:rPr lang="en-US" sz="2400" b="1" dirty="0" smtClean="0">
                <a:latin typeface="Arial"/>
                <a:cs typeface="Arial"/>
              </a:rPr>
            </a:br>
            <a:r>
              <a:rPr lang="en-US" sz="2400" b="1" dirty="0" smtClean="0">
                <a:latin typeface="Arial"/>
                <a:cs typeface="Arial"/>
              </a:rPr>
              <a:t/>
            </a:r>
            <a:br>
              <a:rPr lang="en-US" sz="2400" b="1" dirty="0" smtClean="0">
                <a:latin typeface="Arial"/>
                <a:cs typeface="Arial"/>
              </a:rPr>
            </a:br>
            <a:r>
              <a:rPr lang="en-US" sz="2400" b="1" dirty="0" smtClean="0">
                <a:latin typeface="Arial"/>
                <a:cs typeface="Arial"/>
              </a:rPr>
              <a:t>Chapter 24</a:t>
            </a:r>
            <a:br>
              <a:rPr lang="en-US" sz="2400" b="1" dirty="0" smtClean="0">
                <a:latin typeface="Arial"/>
                <a:cs typeface="Arial"/>
              </a:rPr>
            </a:br>
            <a:r>
              <a:rPr lang="en-US" sz="2400" b="1" i="1" dirty="0" smtClean="0">
                <a:latin typeface="Arial"/>
                <a:cs typeface="Arial"/>
              </a:rPr>
              <a:t>Physics: Principles with Applications, 7</a:t>
            </a:r>
            <a:r>
              <a:rPr lang="en-US" sz="2400" b="1" i="1" baseline="30000" dirty="0" smtClean="0">
                <a:latin typeface="Arial"/>
                <a:cs typeface="Arial"/>
              </a:rPr>
              <a:t>th </a:t>
            </a:r>
            <a:r>
              <a:rPr lang="en-US" sz="2400" b="1" i="1" dirty="0" smtClean="0">
                <a:latin typeface="Arial"/>
                <a:cs typeface="Arial"/>
              </a:rPr>
              <a:t>edition</a:t>
            </a:r>
            <a:br>
              <a:rPr lang="en-US" sz="2400" b="1" i="1" dirty="0" smtClean="0">
                <a:latin typeface="Arial"/>
                <a:cs typeface="Arial"/>
              </a:rPr>
            </a:br>
            <a:r>
              <a:rPr lang="en-US" sz="2400" b="1" dirty="0" err="1" smtClean="0">
                <a:latin typeface="Arial"/>
                <a:cs typeface="Arial"/>
              </a:rPr>
              <a:t>Giancoli</a:t>
            </a:r>
            <a:endParaRPr lang="en-US" sz="2400" dirty="0">
              <a:latin typeface="Arial"/>
              <a:cs typeface="Arial"/>
            </a:endParaRPr>
          </a:p>
        </p:txBody>
      </p:sp>
      <p:pic>
        <p:nvPicPr>
          <p:cNvPr id="14" name="Picture 6" descr="GIAN5922_07_mrktg"/>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1168977" y="233363"/>
            <a:ext cx="2082800" cy="34925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4783893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92FAA-A546-45AA-84DD-5E9CA1980B14}" type="datetime1">
              <a:rPr lang="en-US" smtClean="0"/>
              <a:pPr/>
              <a:t>16-Jul-22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5596FC-6415-4D42-9034-D3DBAE87A307}" type="slidenum">
              <a:rPr lang="en-US" smtClean="0"/>
              <a:pPr/>
              <a:t>‹#›</a:t>
            </a:fld>
            <a:endParaRPr lang="en-US"/>
          </a:p>
        </p:txBody>
      </p:sp>
    </p:spTree>
    <p:extLst>
      <p:ext uri="{BB962C8B-B14F-4D97-AF65-F5344CB8AC3E}">
        <p14:creationId xmlns="" xmlns:p14="http://schemas.microsoft.com/office/powerpoint/2010/main" val="1783088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0027" y="21110"/>
            <a:ext cx="7772400" cy="1362075"/>
          </a:xfrm>
        </p:spPr>
        <p:txBody>
          <a:bodyPr anchor="t">
            <a:noAutofit/>
          </a:bodyPr>
          <a:lstStyle>
            <a:lvl1pPr algn="ctr">
              <a:spcAft>
                <a:spcPts val="1200"/>
              </a:spcAft>
              <a:defRPr sz="4000" b="1" cap="none"/>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fld id="{F5BEE5A0-312A-42FB-86AB-317EDC8F7B84}" type="datetime1">
              <a:rPr lang="en-US" smtClean="0"/>
              <a:pPr/>
              <a:t>16-Jul-22</a:t>
            </a:fld>
            <a:endParaRPr lang="en-US" dirty="0" smtClean="0"/>
          </a:p>
        </p:txBody>
      </p:sp>
      <p:sp>
        <p:nvSpPr>
          <p:cNvPr id="8" name="Picture Placeholder 7"/>
          <p:cNvSpPr>
            <a:spLocks noGrp="1"/>
          </p:cNvSpPr>
          <p:nvPr>
            <p:ph type="pic" sz="quarter" idx="11"/>
          </p:nvPr>
        </p:nvSpPr>
        <p:spPr>
          <a:xfrm>
            <a:off x="752640" y="2443163"/>
            <a:ext cx="7656513" cy="3960812"/>
          </a:xfrm>
        </p:spPr>
        <p:txBody>
          <a:bodyPr/>
          <a:lstStyle/>
          <a:p>
            <a:endParaRPr lang="en-US"/>
          </a:p>
        </p:txBody>
      </p:sp>
    </p:spTree>
    <p:extLst>
      <p:ext uri="{BB962C8B-B14F-4D97-AF65-F5344CB8AC3E}">
        <p14:creationId xmlns="" xmlns:p14="http://schemas.microsoft.com/office/powerpoint/2010/main" val="425716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600"/>
            </a:lvl2pPr>
            <a:lvl3pPr>
              <a:defRPr sz="24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600"/>
            </a:lvl2pPr>
            <a:lvl3pPr>
              <a:defRPr sz="24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E1BBDE2D-64DD-4B56-BACA-FAB6A67F2158}" type="datetime1">
              <a:rPr lang="en-US" smtClean="0"/>
              <a:pPr/>
              <a:t>16-Jul-22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5596FC-6415-4D42-9034-D3DBAE87A307}" type="slidenum">
              <a:rPr lang="en-US" smtClean="0"/>
              <a:pPr/>
              <a:t>‹#›</a:t>
            </a:fld>
            <a:endParaRPr lang="en-US"/>
          </a:p>
        </p:txBody>
      </p:sp>
    </p:spTree>
    <p:extLst>
      <p:ext uri="{BB962C8B-B14F-4D97-AF65-F5344CB8AC3E}">
        <p14:creationId xmlns="" xmlns:p14="http://schemas.microsoft.com/office/powerpoint/2010/main" val="3573390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6353"/>
            <a:ext cx="8229600" cy="1143000"/>
          </a:xfrm>
          <a:prstGeom prst="rect">
            <a:avLst/>
          </a:prstGeom>
        </p:spPr>
        <p:txBody>
          <a:bodyPr vert="horz" lIns="91440" tIns="45720" rIns="91440" bIns="45720" rtlCol="0" anchor="ctr" anchorCtr="1">
            <a:no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0" tIns="45720" rIns="9144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0" y="6492875"/>
            <a:ext cx="2443064" cy="365125"/>
          </a:xfrm>
          <a:prstGeom prst="rect">
            <a:avLst/>
          </a:prstGeom>
        </p:spPr>
        <p:txBody>
          <a:bodyPr vert="horz" lIns="91440" tIns="45720" rIns="91440" bIns="45720" rtlCol="0" anchor="ctr"/>
          <a:lstStyle>
            <a:lvl1pPr algn="l">
              <a:defRPr sz="1200">
                <a:solidFill>
                  <a:srgbClr val="000000"/>
                </a:solidFill>
              </a:defRPr>
            </a:lvl1pPr>
          </a:lstStyle>
          <a:p>
            <a:fld id="{F044A85B-F207-48C4-8CD1-F880D3527622}" type="datetime1">
              <a:rPr lang="en-US" smtClean="0"/>
              <a:pPr/>
              <a:t>16-Jul-22</a:t>
            </a:fld>
            <a:endParaRPr lang="en-US" dirty="0"/>
          </a:p>
        </p:txBody>
      </p:sp>
    </p:spTree>
    <p:extLst>
      <p:ext uri="{BB962C8B-B14F-4D97-AF65-F5344CB8AC3E}">
        <p14:creationId xmlns="" xmlns:p14="http://schemas.microsoft.com/office/powerpoint/2010/main" val="1772708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sldNum="0" hdr="0" ftr="0"/>
  <p:txStyles>
    <p:titleStyle>
      <a:lvl1pPr algn="ctr" defTabSz="457200" rtl="0" eaLnBrk="1" latinLnBrk="0" hangingPunct="1">
        <a:spcBef>
          <a:spcPct val="0"/>
        </a:spcBef>
        <a:spcAft>
          <a:spcPts val="0"/>
        </a:spcAft>
        <a:buNone/>
        <a:defRPr sz="3200" b="1" kern="1200">
          <a:solidFill>
            <a:schemeClr val="tx1"/>
          </a:solidFill>
          <a:latin typeface="Times New Roman"/>
          <a:ea typeface="+mj-ea"/>
          <a:cs typeface="Times New Roman"/>
        </a:defRPr>
      </a:lvl1pPr>
    </p:titleStyle>
    <p:bodyStyle>
      <a:lvl1pPr marL="301752" indent="-347472" algn="l" defTabSz="457200" rtl="0" eaLnBrk="1" latinLnBrk="0" hangingPunct="1">
        <a:spcBef>
          <a:spcPct val="20000"/>
        </a:spcBef>
        <a:buFont typeface="Arial"/>
        <a:buChar char="•"/>
        <a:defRPr sz="2800" kern="1200">
          <a:solidFill>
            <a:schemeClr val="tx1"/>
          </a:solidFill>
          <a:latin typeface="Times New Roman"/>
          <a:ea typeface="+mn-ea"/>
          <a:cs typeface="Times New Roman"/>
        </a:defRPr>
      </a:lvl1pPr>
      <a:lvl2pPr marL="742950" indent="-285750" algn="l" defTabSz="457200" rtl="0" eaLnBrk="1" latinLnBrk="0" hangingPunct="1">
        <a:spcBef>
          <a:spcPct val="20000"/>
        </a:spcBef>
        <a:buFont typeface="Arial"/>
        <a:buChar char="–"/>
        <a:defRPr sz="2600" kern="1200">
          <a:solidFill>
            <a:schemeClr val="tx1"/>
          </a:solidFill>
          <a:latin typeface="Times New Roman"/>
          <a:ea typeface="+mn-ea"/>
          <a:cs typeface="Times New Roman"/>
        </a:defRPr>
      </a:lvl2pPr>
      <a:lvl3pPr marL="1143000" indent="-228600" algn="l" defTabSz="457200" rtl="0" eaLnBrk="1" latinLnBrk="0" hangingPunct="1">
        <a:spcBef>
          <a:spcPct val="20000"/>
        </a:spcBef>
        <a:buFont typeface="Arial"/>
        <a:buChar char="•"/>
        <a:defRPr sz="2400" kern="1200">
          <a:solidFill>
            <a:schemeClr val="tx1"/>
          </a:solidFill>
          <a:latin typeface="Times New Roman"/>
          <a:ea typeface="+mn-ea"/>
          <a:cs typeface="Times New Roman"/>
        </a:defRPr>
      </a:lvl3pPr>
      <a:lvl4pPr marL="1600200" indent="-228600" algn="l" defTabSz="457200" rtl="0" eaLnBrk="1" latinLnBrk="0" hangingPunct="1">
        <a:spcBef>
          <a:spcPct val="20000"/>
        </a:spcBef>
        <a:buFont typeface="Arial"/>
        <a:buChar char="–"/>
        <a:defRPr sz="2200" kern="1200">
          <a:solidFill>
            <a:schemeClr val="tx1"/>
          </a:solidFill>
          <a:latin typeface="Times New Roman"/>
          <a:ea typeface="+mn-ea"/>
          <a:cs typeface="Times New Roman"/>
        </a:defRPr>
      </a:lvl4pPr>
      <a:lvl5pPr marL="2057400" indent="-228600" algn="l" defTabSz="457200" rtl="0" eaLnBrk="1" latinLnBrk="0" hangingPunct="1">
        <a:spcBef>
          <a:spcPct val="20000"/>
        </a:spcBef>
        <a:buFont typeface="Arial"/>
        <a:buChar char="»"/>
        <a:defRPr sz="2200" kern="1200">
          <a:solidFill>
            <a:schemeClr val="tx1"/>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352"/>
            <a:ext cx="8229600" cy="2269647"/>
          </a:xfrm>
        </p:spPr>
        <p:txBody>
          <a:bodyPr/>
          <a:lstStyle/>
          <a:p>
            <a:r>
              <a:rPr lang="en-US" sz="9600" dirty="0" smtClean="0">
                <a:solidFill>
                  <a:srgbClr val="FF0000"/>
                </a:solidFill>
              </a:rPr>
              <a:t>Diffraction</a:t>
            </a:r>
            <a:endParaRPr lang="en-US" sz="9600" dirty="0">
              <a:solidFill>
                <a:srgbClr val="FF0000"/>
              </a:solidFill>
            </a:endParaRPr>
          </a:p>
        </p:txBody>
      </p:sp>
      <p:sp>
        <p:nvSpPr>
          <p:cNvPr id="3" name="Content Placeholder 2"/>
          <p:cNvSpPr>
            <a:spLocks noGrp="1"/>
          </p:cNvSpPr>
          <p:nvPr>
            <p:ph idx="1"/>
          </p:nvPr>
        </p:nvSpPr>
        <p:spPr>
          <a:xfrm>
            <a:off x="762000" y="2590800"/>
            <a:ext cx="7391400" cy="2849563"/>
          </a:xfrm>
        </p:spPr>
        <p:txBody>
          <a:bodyPr/>
          <a:lstStyle/>
          <a:p>
            <a:pPr>
              <a:buNone/>
            </a:pPr>
            <a:r>
              <a:rPr lang="en-US" dirty="0" smtClean="0"/>
              <a:t>   Bending of light around a corner or wedge so as to enter in the region of geometrical shadow</a:t>
            </a:r>
            <a:endParaRPr lang="en-US" dirty="0"/>
          </a:p>
        </p:txBody>
      </p:sp>
      <p:sp>
        <p:nvSpPr>
          <p:cNvPr id="4" name="Date Placeholder 3"/>
          <p:cNvSpPr>
            <a:spLocks noGrp="1"/>
          </p:cNvSpPr>
          <p:nvPr>
            <p:ph type="dt" sz="half" idx="10"/>
          </p:nvPr>
        </p:nvSpPr>
        <p:spPr/>
        <p:txBody>
          <a:bodyPr/>
          <a:lstStyle/>
          <a:p>
            <a:fld id="{66435616-57C3-4B3E-B8CB-F0CCDB55F33C}" type="datetime1">
              <a:rPr lang="en-US" smtClean="0"/>
              <a:pPr/>
              <a:t>16-Jul-22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353"/>
            <a:ext cx="8229600" cy="898047"/>
          </a:xfrm>
        </p:spPr>
        <p:txBody>
          <a:bodyPr/>
          <a:lstStyle/>
          <a:p>
            <a:pPr>
              <a:spcBef>
                <a:spcPct val="50000"/>
              </a:spcBef>
            </a:pPr>
            <a:r>
              <a:rPr lang="fr-FR" dirty="0" smtClean="0">
                <a:latin typeface="Times New Roman" charset="0"/>
                <a:cs typeface="Times New Roman" charset="0"/>
              </a:rPr>
              <a:t>Diffraction </a:t>
            </a:r>
            <a:r>
              <a:rPr lang="fr-FR" dirty="0">
                <a:latin typeface="Times New Roman" charset="0"/>
                <a:cs typeface="Times New Roman" charset="0"/>
              </a:rPr>
              <a:t>by a Single </a:t>
            </a:r>
            <a:r>
              <a:rPr lang="fr-FR" dirty="0" err="1" smtClean="0">
                <a:latin typeface="Times New Roman" charset="0"/>
                <a:cs typeface="Times New Roman" charset="0"/>
              </a:rPr>
              <a:t>Slit</a:t>
            </a:r>
            <a:endParaRPr lang="en-US" dirty="0">
              <a:latin typeface="Times New Roman" charset="0"/>
              <a:cs typeface="Times New Roman" charset="0"/>
            </a:endParaRPr>
          </a:p>
        </p:txBody>
      </p:sp>
      <p:sp>
        <p:nvSpPr>
          <p:cNvPr id="3" name="Content Placeholder 2"/>
          <p:cNvSpPr>
            <a:spLocks noGrp="1"/>
          </p:cNvSpPr>
          <p:nvPr>
            <p:ph idx="1"/>
          </p:nvPr>
        </p:nvSpPr>
        <p:spPr>
          <a:xfrm>
            <a:off x="457200" y="914400"/>
            <a:ext cx="8229600" cy="4525963"/>
          </a:xfrm>
        </p:spPr>
        <p:txBody>
          <a:bodyPr/>
          <a:lstStyle/>
          <a:p>
            <a:pPr marL="0" indent="0">
              <a:spcBef>
                <a:spcPct val="50000"/>
              </a:spcBef>
              <a:buNone/>
            </a:pPr>
            <a:r>
              <a:rPr lang="en-US" sz="1800" dirty="0">
                <a:latin typeface="Times New Roman" charset="0"/>
                <a:cs typeface="Times New Roman" charset="0"/>
              </a:rPr>
              <a:t>Light </a:t>
            </a:r>
            <a:r>
              <a:rPr lang="en-US" sz="1800" dirty="0" smtClean="0">
                <a:latin typeface="Times New Roman" charset="0"/>
                <a:cs typeface="Times New Roman" charset="0"/>
              </a:rPr>
              <a:t>diffracts </a:t>
            </a:r>
            <a:r>
              <a:rPr lang="en-US" sz="1800" dirty="0">
                <a:latin typeface="Times New Roman" charset="0"/>
                <a:cs typeface="Times New Roman" charset="0"/>
              </a:rPr>
              <a:t>around a single slit or </a:t>
            </a:r>
            <a:r>
              <a:rPr lang="en-US" sz="1800" dirty="0" smtClean="0">
                <a:latin typeface="Times New Roman" charset="0"/>
                <a:cs typeface="Times New Roman" charset="0"/>
              </a:rPr>
              <a:t>obstacle with size comparable to it’s wavelength and enters in region of geometrical shadow</a:t>
            </a:r>
            <a:endParaRPr lang="en-US" sz="1800" dirty="0">
              <a:latin typeface="Times New Roman" charset="0"/>
              <a:cs typeface="Times New Roman" charset="0"/>
            </a:endParaRPr>
          </a:p>
        </p:txBody>
      </p:sp>
      <p:sp>
        <p:nvSpPr>
          <p:cNvPr id="4" name="Date Placeholder 3"/>
          <p:cNvSpPr>
            <a:spLocks noGrp="1"/>
          </p:cNvSpPr>
          <p:nvPr>
            <p:ph type="dt" sz="half" idx="10"/>
          </p:nvPr>
        </p:nvSpPr>
        <p:spPr/>
        <p:txBody>
          <a:bodyPr/>
          <a:lstStyle/>
          <a:p>
            <a:fld id="{9A9D0704-2E08-426C-9855-4656379F3C5A}" type="datetime1">
              <a:rPr lang="en-US" smtClean="0"/>
              <a:pPr/>
              <a:t>16-Jul-22</a:t>
            </a:fld>
            <a:endParaRPr lang="en-US"/>
          </a:p>
        </p:txBody>
      </p:sp>
      <p:pic>
        <p:nvPicPr>
          <p:cNvPr id="5" name="Picture 4" descr="24_18_Figure.jpg"/>
          <p:cNvPicPr>
            <a:picLocks noChangeAspect="1"/>
          </p:cNvPicPr>
          <p:nvPr/>
        </p:nvPicPr>
        <p:blipFill rotWithShape="1">
          <a:blip r:embed="rId2">
            <a:extLst>
              <a:ext uri="{28A0092B-C50C-407E-A947-70E740481C1C}">
                <a14:useLocalDpi xmlns="" xmlns:a14="http://schemas.microsoft.com/office/drawing/2010/main" val="0"/>
              </a:ext>
            </a:extLst>
          </a:blip>
          <a:srcRect b="6013"/>
          <a:stretch/>
        </p:blipFill>
        <p:spPr>
          <a:xfrm>
            <a:off x="2515775" y="1752600"/>
            <a:ext cx="2970625" cy="1600200"/>
          </a:xfrm>
          <a:prstGeom prst="rect">
            <a:avLst/>
          </a:prstGeom>
        </p:spPr>
      </p:pic>
      <p:sp>
        <p:nvSpPr>
          <p:cNvPr id="6" name="Rectangle 5"/>
          <p:cNvSpPr/>
          <p:nvPr/>
        </p:nvSpPr>
        <p:spPr>
          <a:xfrm>
            <a:off x="457200" y="3657600"/>
            <a:ext cx="4724400" cy="1615827"/>
          </a:xfrm>
          <a:prstGeom prst="rect">
            <a:avLst/>
          </a:prstGeom>
        </p:spPr>
        <p:txBody>
          <a:bodyPr wrap="square">
            <a:spAutoFit/>
          </a:bodyPr>
          <a:lstStyle/>
          <a:p>
            <a:pPr>
              <a:spcBef>
                <a:spcPct val="50000"/>
              </a:spcBef>
            </a:pPr>
            <a:r>
              <a:rPr lang="en-US" dirty="0" smtClean="0">
                <a:latin typeface="Times New Roman" charset="0"/>
                <a:cs typeface="Times New Roman" charset="0"/>
              </a:rPr>
              <a:t>The resulting pattern of light and dark stripes is called a diffraction pattern.</a:t>
            </a:r>
          </a:p>
          <a:p>
            <a:pPr>
              <a:spcBef>
                <a:spcPct val="50000"/>
              </a:spcBef>
            </a:pPr>
            <a:r>
              <a:rPr lang="en-US" dirty="0" smtClean="0">
                <a:latin typeface="Times New Roman" charset="0"/>
                <a:cs typeface="Times New Roman" charset="0"/>
              </a:rPr>
              <a:t>This pattern arises because </a:t>
            </a:r>
            <a:r>
              <a:rPr lang="en-US" dirty="0" smtClean="0">
                <a:latin typeface="Times New Roman" charset="0"/>
                <a:cs typeface="Times New Roman" charset="0"/>
              </a:rPr>
              <a:t>every point along </a:t>
            </a:r>
            <a:r>
              <a:rPr lang="en-US" dirty="0" smtClean="0">
                <a:latin typeface="Times New Roman" charset="0"/>
                <a:cs typeface="Times New Roman" charset="0"/>
              </a:rPr>
              <a:t>a </a:t>
            </a:r>
            <a:r>
              <a:rPr lang="en-US" dirty="0" smtClean="0">
                <a:latin typeface="Times New Roman" charset="0"/>
                <a:cs typeface="Times New Roman" charset="0"/>
              </a:rPr>
              <a:t>slit behaves as secondary source and </a:t>
            </a:r>
            <a:r>
              <a:rPr lang="en-US" dirty="0" smtClean="0">
                <a:latin typeface="Times New Roman" charset="0"/>
                <a:cs typeface="Times New Roman" charset="0"/>
              </a:rPr>
              <a:t>create wavelets that interfere with each </a:t>
            </a:r>
            <a:r>
              <a:rPr lang="en-US" dirty="0" smtClean="0">
                <a:latin typeface="Times New Roman" charset="0"/>
                <a:cs typeface="Times New Roman" charset="0"/>
              </a:rPr>
              <a:t>other.</a:t>
            </a:r>
            <a:endParaRPr lang="en-US" dirty="0">
              <a:latin typeface="Times New Roman" charset="0"/>
              <a:cs typeface="Times New Roman" charset="0"/>
            </a:endParaRPr>
          </a:p>
        </p:txBody>
      </p:sp>
      <p:pic>
        <p:nvPicPr>
          <p:cNvPr id="7" name="Picture 6" descr="24_21_Figure.jpg"/>
          <p:cNvPicPr>
            <a:picLocks noChangeAspect="1"/>
          </p:cNvPicPr>
          <p:nvPr/>
        </p:nvPicPr>
        <p:blipFill rotWithShape="1">
          <a:blip r:embed="rId3">
            <a:extLst>
              <a:ext uri="{28A0092B-C50C-407E-A947-70E740481C1C}">
                <a14:useLocalDpi xmlns="" xmlns:a14="http://schemas.microsoft.com/office/drawing/2010/main" val="0"/>
              </a:ext>
            </a:extLst>
          </a:blip>
          <a:srcRect b="4052"/>
          <a:stretch/>
        </p:blipFill>
        <p:spPr>
          <a:xfrm>
            <a:off x="5486400" y="3352800"/>
            <a:ext cx="3079046" cy="1757842"/>
          </a:xfrm>
          <a:prstGeom prst="rect">
            <a:avLst/>
          </a:prstGeom>
        </p:spPr>
      </p:pic>
      <p:sp>
        <p:nvSpPr>
          <p:cNvPr id="8" name="Rectangle 7"/>
          <p:cNvSpPr/>
          <p:nvPr/>
        </p:nvSpPr>
        <p:spPr>
          <a:xfrm>
            <a:off x="457200" y="5440363"/>
            <a:ext cx="4572000" cy="646331"/>
          </a:xfrm>
          <a:prstGeom prst="rect">
            <a:avLst/>
          </a:prstGeom>
        </p:spPr>
        <p:txBody>
          <a:bodyPr>
            <a:spAutoFit/>
          </a:bodyPr>
          <a:lstStyle/>
          <a:p>
            <a:pPr>
              <a:spcBef>
                <a:spcPct val="50000"/>
              </a:spcBef>
            </a:pPr>
            <a:r>
              <a:rPr lang="en-US" dirty="0" smtClean="0">
                <a:latin typeface="Times New Roman" charset="0"/>
                <a:cs typeface="Times New Roman" charset="0"/>
              </a:rPr>
              <a:t>Condition for </a:t>
            </a:r>
            <a:r>
              <a:rPr lang="en-US" dirty="0" smtClean="0">
                <a:latin typeface="Times New Roman" charset="0"/>
                <a:cs typeface="Times New Roman" charset="0"/>
              </a:rPr>
              <a:t>minima of the single-slit diffraction pattern occur when</a:t>
            </a:r>
            <a:endParaRPr lang="en-US" dirty="0">
              <a:latin typeface="Times New Roman" charset="0"/>
              <a:cs typeface="Times New Roman" charset="0"/>
            </a:endParaRPr>
          </a:p>
        </p:txBody>
      </p:sp>
      <p:pic>
        <p:nvPicPr>
          <p:cNvPr id="9" name="Picture 8" descr="24_KeyEquation_03B.jpg"/>
          <p:cNvPicPr>
            <a:picLocks noChangeAspect="1"/>
          </p:cNvPicPr>
          <p:nvPr/>
        </p:nvPicPr>
        <p:blipFill rotWithShape="1">
          <a:blip r:embed="rId4">
            <a:extLst>
              <a:ext uri="{28A0092B-C50C-407E-A947-70E740481C1C}">
                <a14:useLocalDpi xmlns="" xmlns:a14="http://schemas.microsoft.com/office/drawing/2010/main" val="0"/>
              </a:ext>
            </a:extLst>
          </a:blip>
          <a:srcRect r="34772" b="29166"/>
          <a:stretch/>
        </p:blipFill>
        <p:spPr>
          <a:xfrm>
            <a:off x="1716342" y="6261935"/>
            <a:ext cx="3312858" cy="230940"/>
          </a:xfrm>
          <a:prstGeom prst="rect">
            <a:avLst/>
          </a:prstGeom>
        </p:spPr>
      </p:pic>
    </p:spTree>
    <p:extLst>
      <p:ext uri="{BB962C8B-B14F-4D97-AF65-F5344CB8AC3E}">
        <p14:creationId xmlns="" xmlns:p14="http://schemas.microsoft.com/office/powerpoint/2010/main" val="3172397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smtClean="0">
                <a:latin typeface="Times New Roman" charset="0"/>
                <a:cs typeface="Times New Roman" charset="0"/>
              </a:rPr>
              <a:t>Diffraction </a:t>
            </a:r>
            <a:r>
              <a:rPr lang="fr-FR" dirty="0" err="1">
                <a:latin typeface="Times New Roman" charset="0"/>
                <a:cs typeface="Times New Roman" charset="0"/>
              </a:rPr>
              <a:t>Grating</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smtClean="0">
                <a:latin typeface="Times New Roman" charset="0"/>
                <a:cs typeface="Times New Roman" charset="0"/>
              </a:rPr>
              <a:t>It consists </a:t>
            </a:r>
            <a:r>
              <a:rPr lang="en-US" dirty="0">
                <a:latin typeface="Times New Roman" charset="0"/>
                <a:cs typeface="Times New Roman" charset="0"/>
              </a:rPr>
              <a:t>of a large number of equally spaced narrow slits </a:t>
            </a:r>
            <a:r>
              <a:rPr lang="en-US" dirty="0" smtClean="0">
                <a:latin typeface="Times New Roman" charset="0"/>
                <a:cs typeface="Times New Roman" charset="0"/>
              </a:rPr>
              <a:t>or </a:t>
            </a:r>
            <a:r>
              <a:rPr lang="en-US" dirty="0">
                <a:latin typeface="Times New Roman" charset="0"/>
                <a:cs typeface="Times New Roman" charset="0"/>
              </a:rPr>
              <a:t>lines. A transmission grating has slits, while a reflection grating has lines that reflect light</a:t>
            </a:r>
            <a:r>
              <a:rPr lang="en-US" dirty="0" smtClean="0">
                <a:latin typeface="Times New Roman" charset="0"/>
                <a:cs typeface="Times New Roman" charset="0"/>
              </a:rPr>
              <a:t>.</a:t>
            </a:r>
          </a:p>
          <a:p>
            <a:pPr marL="0" indent="0">
              <a:spcBef>
                <a:spcPct val="50000"/>
              </a:spcBef>
              <a:buNone/>
            </a:pPr>
            <a:r>
              <a:rPr lang="en-US" dirty="0" smtClean="0">
                <a:latin typeface="Times New Roman" charset="0"/>
                <a:cs typeface="Times New Roman" charset="0"/>
              </a:rPr>
              <a:t>With more </a:t>
            </a:r>
            <a:r>
              <a:rPr lang="en-US" dirty="0">
                <a:latin typeface="Times New Roman" charset="0"/>
                <a:cs typeface="Times New Roman" charset="0"/>
              </a:rPr>
              <a:t>lines or </a:t>
            </a:r>
            <a:r>
              <a:rPr lang="en-US" dirty="0" smtClean="0">
                <a:latin typeface="Times New Roman" charset="0"/>
                <a:cs typeface="Times New Roman" charset="0"/>
              </a:rPr>
              <a:t>slits, </a:t>
            </a:r>
            <a:r>
              <a:rPr lang="en-US" dirty="0">
                <a:latin typeface="Times New Roman" charset="0"/>
                <a:cs typeface="Times New Roman" charset="0"/>
              </a:rPr>
              <a:t>the </a:t>
            </a:r>
            <a:r>
              <a:rPr lang="en-US" dirty="0" smtClean="0">
                <a:latin typeface="Times New Roman" charset="0"/>
                <a:cs typeface="Times New Roman" charset="0"/>
              </a:rPr>
              <a:t>peaks become narrow.</a:t>
            </a:r>
            <a:endParaRPr lang="en-US" dirty="0">
              <a:latin typeface="Times New Roman" charset="0"/>
              <a:cs typeface="Times New Roman" charset="0"/>
            </a:endParaRPr>
          </a:p>
        </p:txBody>
      </p:sp>
      <p:sp>
        <p:nvSpPr>
          <p:cNvPr id="4" name="Date Placeholder 3"/>
          <p:cNvSpPr>
            <a:spLocks noGrp="1"/>
          </p:cNvSpPr>
          <p:nvPr>
            <p:ph type="dt" sz="half" idx="10"/>
          </p:nvPr>
        </p:nvSpPr>
        <p:spPr/>
        <p:txBody>
          <a:bodyPr/>
          <a:lstStyle/>
          <a:p>
            <a:fld id="{A3DAF34E-4331-4EC2-9470-5E87C416EA40}" type="datetime1">
              <a:rPr lang="en-US" smtClean="0"/>
              <a:pPr/>
              <a:t>16-Jul-22</a:t>
            </a:fld>
            <a:endParaRPr lang="en-US"/>
          </a:p>
        </p:txBody>
      </p:sp>
      <p:pic>
        <p:nvPicPr>
          <p:cNvPr id="6" name="Picture 5" descr="24_25_FigureA.jpg"/>
          <p:cNvPicPr>
            <a:picLocks noChangeAspect="1"/>
          </p:cNvPicPr>
          <p:nvPr/>
        </p:nvPicPr>
        <p:blipFill rotWithShape="1">
          <a:blip r:embed="rId2">
            <a:extLst>
              <a:ext uri="{28A0092B-C50C-407E-A947-70E740481C1C}">
                <a14:useLocalDpi xmlns="" xmlns:a14="http://schemas.microsoft.com/office/drawing/2010/main" val="0"/>
              </a:ext>
            </a:extLst>
          </a:blip>
          <a:srcRect b="5729"/>
          <a:stretch/>
        </p:blipFill>
        <p:spPr>
          <a:xfrm>
            <a:off x="146304" y="4219786"/>
            <a:ext cx="4349496" cy="2181014"/>
          </a:xfrm>
          <a:prstGeom prst="rect">
            <a:avLst/>
          </a:prstGeom>
        </p:spPr>
      </p:pic>
      <p:pic>
        <p:nvPicPr>
          <p:cNvPr id="7" name="Picture 6" descr="24_25_FigureB.jpg"/>
          <p:cNvPicPr>
            <a:picLocks noChangeAspect="1"/>
          </p:cNvPicPr>
          <p:nvPr/>
        </p:nvPicPr>
        <p:blipFill rotWithShape="1">
          <a:blip r:embed="rId3">
            <a:extLst>
              <a:ext uri="{28A0092B-C50C-407E-A947-70E740481C1C}">
                <a14:useLocalDpi xmlns="" xmlns:a14="http://schemas.microsoft.com/office/drawing/2010/main" val="0"/>
              </a:ext>
            </a:extLst>
          </a:blip>
          <a:srcRect b="7707"/>
          <a:stretch/>
        </p:blipFill>
        <p:spPr>
          <a:xfrm>
            <a:off x="4648200" y="4229100"/>
            <a:ext cx="4349496" cy="2129923"/>
          </a:xfrm>
          <a:prstGeom prst="rect">
            <a:avLst/>
          </a:prstGeom>
        </p:spPr>
      </p:pic>
    </p:spTree>
    <p:extLst>
      <p:ext uri="{BB962C8B-B14F-4D97-AF65-F5344CB8AC3E}">
        <p14:creationId xmlns="" xmlns:p14="http://schemas.microsoft.com/office/powerpoint/2010/main" val="690759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4_26_Figure.jpg"/>
          <p:cNvPicPr>
            <a:picLocks noChangeAspect="1"/>
          </p:cNvPicPr>
          <p:nvPr/>
        </p:nvPicPr>
        <p:blipFill rotWithShape="1">
          <a:blip r:embed="rId2">
            <a:extLst>
              <a:ext uri="{28A0092B-C50C-407E-A947-70E740481C1C}">
                <a14:useLocalDpi xmlns="" xmlns:a14="http://schemas.microsoft.com/office/drawing/2010/main" val="0"/>
              </a:ext>
            </a:extLst>
          </a:blip>
          <a:srcRect b="3954"/>
          <a:stretch/>
        </p:blipFill>
        <p:spPr>
          <a:xfrm>
            <a:off x="1036399" y="3238500"/>
            <a:ext cx="7087078" cy="3325754"/>
          </a:xfrm>
          <a:prstGeom prst="rect">
            <a:avLst/>
          </a:prstGeom>
        </p:spPr>
      </p:pic>
      <p:sp>
        <p:nvSpPr>
          <p:cNvPr id="2" name="Title 1"/>
          <p:cNvSpPr>
            <a:spLocks noGrp="1"/>
          </p:cNvSpPr>
          <p:nvPr>
            <p:ph type="title"/>
          </p:nvPr>
        </p:nvSpPr>
        <p:spPr/>
        <p:txBody>
          <a:bodyPr/>
          <a:lstStyle/>
          <a:p>
            <a:pPr>
              <a:spcBef>
                <a:spcPct val="50000"/>
              </a:spcBef>
            </a:pPr>
            <a:r>
              <a:rPr lang="fr-FR" dirty="0" smtClean="0">
                <a:latin typeface="Times New Roman" charset="0"/>
                <a:cs typeface="Times New Roman" charset="0"/>
              </a:rPr>
              <a:t>Diffraction </a:t>
            </a:r>
            <a:r>
              <a:rPr lang="fr-FR" dirty="0" err="1">
                <a:latin typeface="Times New Roman" charset="0"/>
                <a:cs typeface="Times New Roman" charset="0"/>
              </a:rPr>
              <a:t>Grating</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smtClean="0">
                <a:latin typeface="Times New Roman" charset="0"/>
                <a:cs typeface="Times New Roman" charset="0"/>
              </a:rPr>
              <a:t>The condition for </a:t>
            </a:r>
            <a:r>
              <a:rPr lang="en-US" dirty="0">
                <a:latin typeface="Times New Roman" charset="0"/>
                <a:cs typeface="Times New Roman" charset="0"/>
              </a:rPr>
              <a:t>maxima of the diffraction </a:t>
            </a:r>
            <a:r>
              <a:rPr lang="en-US">
                <a:latin typeface="Times New Roman" charset="0"/>
                <a:cs typeface="Times New Roman" charset="0"/>
              </a:rPr>
              <a:t>pattern </a:t>
            </a:r>
            <a:r>
              <a:rPr lang="en-US" smtClean="0">
                <a:latin typeface="Times New Roman" charset="0"/>
                <a:cs typeface="Times New Roman" charset="0"/>
              </a:rPr>
              <a:t>are</a:t>
            </a:r>
            <a:endParaRPr lang="en-US" dirty="0">
              <a:latin typeface="Times New Roman" charset="0"/>
              <a:cs typeface="Times New Roman" charset="0"/>
            </a:endParaRPr>
          </a:p>
        </p:txBody>
      </p:sp>
      <p:sp>
        <p:nvSpPr>
          <p:cNvPr id="4" name="Date Placeholder 3"/>
          <p:cNvSpPr>
            <a:spLocks noGrp="1"/>
          </p:cNvSpPr>
          <p:nvPr>
            <p:ph type="dt" sz="half" idx="10"/>
          </p:nvPr>
        </p:nvSpPr>
        <p:spPr/>
        <p:txBody>
          <a:bodyPr/>
          <a:lstStyle/>
          <a:p>
            <a:fld id="{FF102D92-913C-4605-9B4E-6CEDCF622516}" type="datetime1">
              <a:rPr lang="en-US" smtClean="0"/>
              <a:pPr/>
              <a:t>16-Jul-22</a:t>
            </a:fld>
            <a:endParaRPr lang="en-US"/>
          </a:p>
        </p:txBody>
      </p:sp>
      <p:pic>
        <p:nvPicPr>
          <p:cNvPr id="5" name="Picture 4" descr="24_KeyEquation_04.jpg"/>
          <p:cNvPicPr>
            <a:picLocks noChangeAspect="1"/>
          </p:cNvPicPr>
          <p:nvPr/>
        </p:nvPicPr>
        <p:blipFill rotWithShape="1">
          <a:blip r:embed="rId3">
            <a:extLst>
              <a:ext uri="{28A0092B-C50C-407E-A947-70E740481C1C}">
                <a14:useLocalDpi xmlns="" xmlns:a14="http://schemas.microsoft.com/office/drawing/2010/main" val="0"/>
              </a:ext>
            </a:extLst>
          </a:blip>
          <a:srcRect r="47997" b="16826"/>
          <a:stretch/>
        </p:blipFill>
        <p:spPr>
          <a:xfrm>
            <a:off x="2357692" y="2209800"/>
            <a:ext cx="4444492" cy="796036"/>
          </a:xfrm>
          <a:prstGeom prst="rect">
            <a:avLst/>
          </a:prstGeom>
        </p:spPr>
      </p:pic>
      <p:sp>
        <p:nvSpPr>
          <p:cNvPr id="6" name="TextBox 5"/>
          <p:cNvSpPr txBox="1"/>
          <p:nvPr/>
        </p:nvSpPr>
        <p:spPr>
          <a:xfrm>
            <a:off x="7467600" y="2400300"/>
            <a:ext cx="761522" cy="369332"/>
          </a:xfrm>
          <a:prstGeom prst="rect">
            <a:avLst/>
          </a:prstGeom>
          <a:noFill/>
        </p:spPr>
        <p:txBody>
          <a:bodyPr wrap="none" rtlCol="0">
            <a:spAutoFit/>
          </a:bodyPr>
          <a:lstStyle/>
          <a:p>
            <a:r>
              <a:rPr lang="en-US" dirty="0" smtClean="0">
                <a:latin typeface="Times New Roman"/>
                <a:cs typeface="Times New Roman"/>
              </a:rPr>
              <a:t>(24-4)</a:t>
            </a:r>
            <a:endParaRPr lang="en-US" dirty="0">
              <a:latin typeface="Times New Roman"/>
              <a:cs typeface="Times New Roman"/>
            </a:endParaRPr>
          </a:p>
        </p:txBody>
      </p:sp>
    </p:spTree>
    <p:extLst>
      <p:ext uri="{BB962C8B-B14F-4D97-AF65-F5344CB8AC3E}">
        <p14:creationId xmlns="" xmlns:p14="http://schemas.microsoft.com/office/powerpoint/2010/main" val="3417498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353"/>
            <a:ext cx="6248400" cy="821847"/>
          </a:xfrm>
        </p:spPr>
        <p:txBody>
          <a:bodyPr/>
          <a:lstStyle/>
          <a:p>
            <a:pPr>
              <a:spcBef>
                <a:spcPct val="50000"/>
              </a:spcBef>
            </a:pPr>
            <a:r>
              <a:rPr lang="en-US" dirty="0" smtClean="0">
                <a:latin typeface="Times New Roman" charset="0"/>
                <a:cs typeface="Times New Roman" charset="0"/>
              </a:rPr>
              <a:t>Summary</a:t>
            </a:r>
            <a:endParaRPr lang="en-US" dirty="0">
              <a:latin typeface="Times New Roman" charset="0"/>
              <a:cs typeface="Times New Roman" charset="0"/>
            </a:endParaRPr>
          </a:p>
        </p:txBody>
      </p:sp>
      <p:sp>
        <p:nvSpPr>
          <p:cNvPr id="3" name="Content Placeholder 2"/>
          <p:cNvSpPr>
            <a:spLocks noGrp="1"/>
          </p:cNvSpPr>
          <p:nvPr>
            <p:ph idx="1"/>
          </p:nvPr>
        </p:nvSpPr>
        <p:spPr>
          <a:xfrm>
            <a:off x="609600" y="838200"/>
            <a:ext cx="8229600" cy="4892675"/>
          </a:xfrm>
        </p:spPr>
        <p:txBody>
          <a:bodyPr/>
          <a:lstStyle/>
          <a:p>
            <a:pPr>
              <a:spcBef>
                <a:spcPct val="50000"/>
              </a:spcBef>
              <a:buFontTx/>
              <a:buChar char="•"/>
            </a:pPr>
            <a:r>
              <a:rPr lang="en-US" sz="1800" dirty="0" smtClean="0">
                <a:latin typeface="Times New Roman" charset="0"/>
                <a:cs typeface="Times New Roman" charset="0"/>
              </a:rPr>
              <a:t>Light </a:t>
            </a:r>
            <a:r>
              <a:rPr lang="en-US" sz="1800" dirty="0">
                <a:latin typeface="Times New Roman" charset="0"/>
                <a:cs typeface="Times New Roman" charset="0"/>
              </a:rPr>
              <a:t>bends around obstacles and openings in its path, yielding diffraction patterns</a:t>
            </a:r>
          </a:p>
          <a:p>
            <a:pPr>
              <a:spcBef>
                <a:spcPct val="50000"/>
              </a:spcBef>
              <a:buFontTx/>
              <a:buChar char="•"/>
            </a:pPr>
            <a:r>
              <a:rPr lang="en-US" sz="1800" dirty="0" smtClean="0">
                <a:latin typeface="Times New Roman" charset="0"/>
                <a:cs typeface="Times New Roman" charset="0"/>
              </a:rPr>
              <a:t>Light </a:t>
            </a:r>
            <a:r>
              <a:rPr lang="en-US" sz="1800" dirty="0">
                <a:latin typeface="Times New Roman" charset="0"/>
                <a:cs typeface="Times New Roman" charset="0"/>
              </a:rPr>
              <a:t>passing through a narrow slit will produce a central bright maximum of width </a:t>
            </a:r>
            <a:endParaRPr lang="en-US" sz="1800" dirty="0" smtClean="0">
              <a:latin typeface="Times New Roman" charset="0"/>
              <a:cs typeface="Times New Roman" charset="0"/>
            </a:endParaRPr>
          </a:p>
          <a:p>
            <a:pPr>
              <a:spcBef>
                <a:spcPct val="50000"/>
              </a:spcBef>
              <a:buFontTx/>
              <a:buChar char="•"/>
            </a:pPr>
            <a:endParaRPr lang="en-US" dirty="0">
              <a:latin typeface="Times New Roman" charset="0"/>
              <a:cs typeface="Times New Roman" charset="0"/>
            </a:endParaRPr>
          </a:p>
          <a:p>
            <a:pPr>
              <a:spcBef>
                <a:spcPct val="50000"/>
              </a:spcBef>
              <a:buFontTx/>
              <a:buChar char="•"/>
            </a:pPr>
            <a:endParaRPr lang="en-US" sz="1800" dirty="0">
              <a:latin typeface="Times New Roman" charset="0"/>
              <a:cs typeface="Times New Roman" charset="0"/>
            </a:endParaRPr>
          </a:p>
        </p:txBody>
      </p:sp>
      <p:sp>
        <p:nvSpPr>
          <p:cNvPr id="4" name="Date Placeholder 3"/>
          <p:cNvSpPr>
            <a:spLocks noGrp="1"/>
          </p:cNvSpPr>
          <p:nvPr>
            <p:ph type="dt" sz="half" idx="10"/>
          </p:nvPr>
        </p:nvSpPr>
        <p:spPr/>
        <p:txBody>
          <a:bodyPr/>
          <a:lstStyle/>
          <a:p>
            <a:fld id="{BA74A772-8B3D-4A57-8D81-47605B6A8E09}" type="datetime1">
              <a:rPr lang="en-US" smtClean="0"/>
              <a:pPr/>
              <a:t>16-Jul-22</a:t>
            </a:fld>
            <a:endParaRPr lang="en-US"/>
          </a:p>
        </p:txBody>
      </p:sp>
      <p:pic>
        <p:nvPicPr>
          <p:cNvPr id="5" name="Picture 4" descr="24_KeyEquation_03A.jpg"/>
          <p:cNvPicPr>
            <a:picLocks noChangeAspect="1"/>
          </p:cNvPicPr>
          <p:nvPr/>
        </p:nvPicPr>
        <p:blipFill rotWithShape="1">
          <a:blip r:embed="rId2">
            <a:extLst>
              <a:ext uri="{28A0092B-C50C-407E-A947-70E740481C1C}">
                <a14:useLocalDpi xmlns="" xmlns:a14="http://schemas.microsoft.com/office/drawing/2010/main" val="0"/>
              </a:ext>
            </a:extLst>
          </a:blip>
          <a:srcRect r="80391" b="16545"/>
          <a:stretch/>
        </p:blipFill>
        <p:spPr>
          <a:xfrm>
            <a:off x="3124200" y="1676400"/>
            <a:ext cx="1058354" cy="440152"/>
          </a:xfrm>
          <a:prstGeom prst="rect">
            <a:avLst/>
          </a:prstGeom>
        </p:spPr>
      </p:pic>
    </p:spTree>
    <p:extLst>
      <p:ext uri="{BB962C8B-B14F-4D97-AF65-F5344CB8AC3E}">
        <p14:creationId xmlns="" xmlns:p14="http://schemas.microsoft.com/office/powerpoint/2010/main" val="10313183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7824</TotalTime>
  <Words>182</Words>
  <Application>Microsoft Macintosh PowerPoint</Application>
  <PresentationFormat>On-screen Show (4:3)</PresentationFormat>
  <Paragraphs>21</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Diffraction</vt:lpstr>
      <vt:lpstr>Diffraction by a Single Slit</vt:lpstr>
      <vt:lpstr>Diffraction Grating</vt:lpstr>
      <vt:lpstr>Diffraction Grating</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PIT Magnus</dc:creator>
  <cp:lastModifiedBy>gdc</cp:lastModifiedBy>
  <cp:revision>168</cp:revision>
  <dcterms:created xsi:type="dcterms:W3CDTF">2013-06-27T17:53:05Z</dcterms:created>
  <dcterms:modified xsi:type="dcterms:W3CDTF">2022-07-16T06:30:17Z</dcterms:modified>
</cp:coreProperties>
</file>